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21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2.xml" ContentType="application/vnd.openxmlformats-officedocument.presentationml.slide+xml"/>
  <Override PartName="/ppt/presentation.xml" ContentType="application/vnd.openxmlformats-officedocument.presentationml.presentation.main+xml"/>
  <Override PartName="/ppt/slides/slide20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1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4.xml" ContentType="application/vnd.openxmlformats-officedocument.presentationml.slide+xml"/>
  <Override PartName="/ppt/slides/slide12.xml" ContentType="application/vnd.openxmlformats-officedocument.presentationml.slide+xml"/>
  <Override PartName="/ppt/slides/slide15.xml" ContentType="application/vnd.openxmlformats-officedocument.presentationml.slide+xml"/>
  <Override PartName="/ppt/slides/slide13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4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1.xml" ContentType="application/vnd.openxmlformats-officedocument.customXmlProperties+xml"/>
  <Override PartName="/customXml/itemProps5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  <p:sldMasterId id="2147483660" r:id="rId6"/>
  </p:sldMasterIdLst>
  <p:handoutMasterIdLst>
    <p:handoutMasterId r:id="rId31"/>
  </p:handoutMasterIdLst>
  <p:sldIdLst>
    <p:sldId id="299" r:id="rId7"/>
    <p:sldId id="300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301" r:id="rId24"/>
    <p:sldId id="285" r:id="rId25"/>
    <p:sldId id="286" r:id="rId26"/>
    <p:sldId id="287" r:id="rId27"/>
    <p:sldId id="288" r:id="rId28"/>
    <p:sldId id="289" r:id="rId29"/>
    <p:sldId id="290" r:id="rId30"/>
  </p:sldIdLst>
  <p:sldSz cx="9144000" cy="6858000" type="screen4x3"/>
  <p:notesSz cx="6735763" cy="98663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271F"/>
    <a:srgbClr val="204D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72" autoAdjust="0"/>
  </p:normalViewPr>
  <p:slideViewPr>
    <p:cSldViewPr>
      <p:cViewPr varScale="1">
        <p:scale>
          <a:sx n="117" d="100"/>
          <a:sy n="117" d="100"/>
        </p:scale>
        <p:origin x="33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customXml" Target="../customXml/item5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tableStyles" Target="tableStyles.xml"/><Relationship Id="rId8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5029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0" cy="495029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CB778CCD-9E8F-4917-A74B-680D95FE54CC}" type="datetimeFigureOut">
              <a:rPr lang="nl-NL" smtClean="0"/>
              <a:t>29-4-2016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1" y="9371286"/>
            <a:ext cx="2918830" cy="49502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15375" y="9371286"/>
            <a:ext cx="2918830" cy="49502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1ABA71D7-4223-4BCD-8B93-D301ED5E4DE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6472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42291-0CB5-4159-9F4A-EE818E63B619}" type="datetimeFigureOut">
              <a:rPr lang="cs-CZ" smtClean="0"/>
              <a:pPr/>
              <a:t>29. 4. 2016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A1BD-0FBB-4E21-861B-6DEAE4FC73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42291-0CB5-4159-9F4A-EE818E63B619}" type="datetimeFigureOut">
              <a:rPr lang="cs-CZ" smtClean="0"/>
              <a:pPr/>
              <a:t>29. 4. 2016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A1BD-0FBB-4E21-861B-6DEAE4FC73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42291-0CB5-4159-9F4A-EE818E63B619}" type="datetimeFigureOut">
              <a:rPr lang="cs-CZ" smtClean="0"/>
              <a:pPr/>
              <a:t>29. 4. 2016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A1BD-0FBB-4E21-861B-6DEAE4FC73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042291-0CB5-4159-9F4A-EE818E63B619}" type="datetimeFigureOut">
              <a:rPr lang="cs-CZ" smtClean="0">
                <a:solidFill>
                  <a:prstClr val="black"/>
                </a:solidFill>
              </a:rPr>
              <a:pPr/>
              <a:t>29. 4. 2016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7B7A1BD-0FBB-4E21-861B-6DEAE4FC7334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4139952" y="260350"/>
            <a:ext cx="5004048" cy="647700"/>
          </a:xfrm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Textmasterformat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532160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0"/>
          </p:nvPr>
        </p:nvSpPr>
        <p:spPr>
          <a:xfrm>
            <a:off x="4139952" y="260350"/>
            <a:ext cx="5004048" cy="647700"/>
          </a:xfrm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Textmasterformat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656153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0"/>
          </p:nvPr>
        </p:nvSpPr>
        <p:spPr>
          <a:xfrm>
            <a:off x="4139952" y="260350"/>
            <a:ext cx="5004048" cy="647700"/>
          </a:xfrm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Textmasterformat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595013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56882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56882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8" name="Textplatzhalter 6"/>
          <p:cNvSpPr>
            <a:spLocks noGrp="1"/>
          </p:cNvSpPr>
          <p:nvPr>
            <p:ph type="body" sz="quarter" idx="10"/>
          </p:nvPr>
        </p:nvSpPr>
        <p:spPr>
          <a:xfrm>
            <a:off x="4139952" y="260350"/>
            <a:ext cx="5004048" cy="647700"/>
          </a:xfrm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Textmasterformat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61440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81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57337"/>
            <a:ext cx="4040188" cy="617537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395128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57337"/>
            <a:ext cx="4041775" cy="617537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10" name="Textplatzhalter 6"/>
          <p:cNvSpPr>
            <a:spLocks noGrp="1"/>
          </p:cNvSpPr>
          <p:nvPr>
            <p:ph type="body" sz="quarter" idx="10"/>
          </p:nvPr>
        </p:nvSpPr>
        <p:spPr>
          <a:xfrm>
            <a:off x="4139952" y="260350"/>
            <a:ext cx="5004048" cy="647700"/>
          </a:xfrm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Textmasterformat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798408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81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6"/>
          <p:cNvSpPr>
            <a:spLocks noGrp="1"/>
          </p:cNvSpPr>
          <p:nvPr>
            <p:ph type="body" sz="quarter" idx="10"/>
          </p:nvPr>
        </p:nvSpPr>
        <p:spPr>
          <a:xfrm>
            <a:off x="4139952" y="260350"/>
            <a:ext cx="5004048" cy="647700"/>
          </a:xfrm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Textmasterformat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54369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6"/>
          <p:cNvSpPr>
            <a:spLocks noGrp="1"/>
          </p:cNvSpPr>
          <p:nvPr>
            <p:ph type="body" sz="quarter" idx="10"/>
          </p:nvPr>
        </p:nvSpPr>
        <p:spPr>
          <a:xfrm>
            <a:off x="4139952" y="260350"/>
            <a:ext cx="5004048" cy="647700"/>
          </a:xfrm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Textmasterformat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740783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7338"/>
            <a:ext cx="3008313" cy="115158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557338"/>
            <a:ext cx="5111750" cy="45688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2708920"/>
            <a:ext cx="3008313" cy="341724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Textplatzhalter 6"/>
          <p:cNvSpPr>
            <a:spLocks noGrp="1"/>
          </p:cNvSpPr>
          <p:nvPr>
            <p:ph type="body" sz="quarter" idx="10"/>
          </p:nvPr>
        </p:nvSpPr>
        <p:spPr>
          <a:xfrm>
            <a:off x="4139952" y="260350"/>
            <a:ext cx="5004048" cy="647700"/>
          </a:xfrm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Textmasterformat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584416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81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42291-0CB5-4159-9F4A-EE818E63B619}" type="datetimeFigureOut">
              <a:rPr lang="cs-CZ" smtClean="0"/>
              <a:pPr/>
              <a:t>29. 4. 2016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A1BD-0FBB-4E21-861B-6DEAE4FC73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556791"/>
            <a:ext cx="5486400" cy="31707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Textplatzhalter 6"/>
          <p:cNvSpPr>
            <a:spLocks noGrp="1"/>
          </p:cNvSpPr>
          <p:nvPr>
            <p:ph type="body" sz="quarter" idx="10"/>
          </p:nvPr>
        </p:nvSpPr>
        <p:spPr>
          <a:xfrm>
            <a:off x="4139952" y="260350"/>
            <a:ext cx="5004048" cy="647700"/>
          </a:xfrm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Textmasterformat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087818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81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557338"/>
            <a:ext cx="8229600" cy="45688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0"/>
          </p:nvPr>
        </p:nvSpPr>
        <p:spPr>
          <a:xfrm>
            <a:off x="4139952" y="260350"/>
            <a:ext cx="5004048" cy="647700"/>
          </a:xfrm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Textmasterformat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04894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81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556792"/>
            <a:ext cx="2057400" cy="4569371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556792"/>
            <a:ext cx="6019800" cy="4569371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0"/>
          </p:nvPr>
        </p:nvSpPr>
        <p:spPr>
          <a:xfrm>
            <a:off x="4139952" y="260350"/>
            <a:ext cx="5004048" cy="647700"/>
          </a:xfrm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Textmasterformat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660664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81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042291-0CB5-4159-9F4A-EE818E63B619}" type="datetimeFigureOut">
              <a:rPr lang="cs-CZ" smtClean="0"/>
              <a:pPr/>
              <a:t>29. 4. 2016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7B7A1BD-0FBB-4E21-861B-6DEAE4FC733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5047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42291-0CB5-4159-9F4A-EE818E63B619}" type="datetimeFigureOut">
              <a:rPr lang="cs-CZ" smtClean="0"/>
              <a:pPr/>
              <a:t>29. 4. 2016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A1BD-0FBB-4E21-861B-6DEAE4FC73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42291-0CB5-4159-9F4A-EE818E63B619}" type="datetimeFigureOut">
              <a:rPr lang="cs-CZ" smtClean="0"/>
              <a:pPr/>
              <a:t>29. 4. 2016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A1BD-0FBB-4E21-861B-6DEAE4FC73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42291-0CB5-4159-9F4A-EE818E63B619}" type="datetimeFigureOut">
              <a:rPr lang="cs-CZ" smtClean="0"/>
              <a:pPr/>
              <a:t>29. 4. 2016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A1BD-0FBB-4E21-861B-6DEAE4FC73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42291-0CB5-4159-9F4A-EE818E63B619}" type="datetimeFigureOut">
              <a:rPr lang="cs-CZ" smtClean="0"/>
              <a:pPr/>
              <a:t>29. 4. 2016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A1BD-0FBB-4E21-861B-6DEAE4FC73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42291-0CB5-4159-9F4A-EE818E63B619}" type="datetimeFigureOut">
              <a:rPr lang="cs-CZ" smtClean="0"/>
              <a:pPr/>
              <a:t>29. 4. 2016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A1BD-0FBB-4E21-861B-6DEAE4FC73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42291-0CB5-4159-9F4A-EE818E63B619}" type="datetimeFigureOut">
              <a:rPr lang="cs-CZ" smtClean="0"/>
              <a:pPr/>
              <a:t>29. 4. 2016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A1BD-0FBB-4E21-861B-6DEAE4FC73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42291-0CB5-4159-9F4A-EE818E63B619}" type="datetimeFigureOut">
              <a:rPr lang="cs-CZ" smtClean="0"/>
              <a:pPr/>
              <a:t>29. 4. 2016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A1BD-0FBB-4E21-861B-6DEAE4FC73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42291-0CB5-4159-9F4A-EE818E63B619}" type="datetimeFigureOut">
              <a:rPr lang="cs-CZ" smtClean="0"/>
              <a:pPr/>
              <a:t>29. 4. 2016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7A1BD-0FBB-4E21-861B-6DEAE4FC733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pic>
        <p:nvPicPr>
          <p:cNvPr id="7" name="Obrázek 4" descr="EELA_logo.jp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179511" y="216000"/>
            <a:ext cx="3732107" cy="1152128"/>
          </a:xfrm>
          <a:prstGeom prst="rect">
            <a:avLst/>
          </a:prstGeom>
        </p:spPr>
      </p:pic>
      <p:sp>
        <p:nvSpPr>
          <p:cNvPr id="8" name="Obdélník 3"/>
          <p:cNvSpPr/>
          <p:nvPr userDrawn="1"/>
        </p:nvSpPr>
        <p:spPr>
          <a:xfrm>
            <a:off x="4139952" y="0"/>
            <a:ext cx="5003752" cy="1124744"/>
          </a:xfrm>
          <a:prstGeom prst="rect">
            <a:avLst/>
          </a:prstGeom>
          <a:solidFill>
            <a:srgbClr val="A027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cxnSp>
        <p:nvCxnSpPr>
          <p:cNvPr id="9" name="Přímá spojovací čára 11"/>
          <p:cNvCxnSpPr/>
          <p:nvPr userDrawn="1"/>
        </p:nvCxnSpPr>
        <p:spPr>
          <a:xfrm>
            <a:off x="0" y="1124744"/>
            <a:ext cx="9144000" cy="0"/>
          </a:xfrm>
          <a:prstGeom prst="line">
            <a:avLst/>
          </a:prstGeom>
          <a:ln w="19050">
            <a:solidFill>
              <a:srgbClr val="A0271F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 8"/>
          <p:cNvSpPr/>
          <p:nvPr userDrawn="1"/>
        </p:nvSpPr>
        <p:spPr>
          <a:xfrm>
            <a:off x="0" y="6282000"/>
            <a:ext cx="9144000" cy="171336"/>
          </a:xfrm>
          <a:prstGeom prst="rect">
            <a:avLst/>
          </a:prstGeom>
          <a:solidFill>
            <a:srgbClr val="A027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11" name="Obrázek 10" descr="botanicus.png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5940152" y="6496876"/>
            <a:ext cx="432048" cy="316500"/>
          </a:xfrm>
          <a:prstGeom prst="rect">
            <a:avLst/>
          </a:prstGeom>
        </p:spPr>
      </p:pic>
      <p:pic>
        <p:nvPicPr>
          <p:cNvPr id="12" name="Obrázek 12" descr="Law Reviews.png"/>
          <p:cNvPicPr>
            <a:picLocks noChangeAspect="1"/>
          </p:cNvPicPr>
          <p:nvPr userDrawn="1"/>
        </p:nvPicPr>
        <p:blipFill>
          <a:blip r:embed="rId16" cstate="print"/>
          <a:stretch>
            <a:fillRect/>
          </a:stretch>
        </p:blipFill>
        <p:spPr>
          <a:xfrm>
            <a:off x="4211960" y="6539220"/>
            <a:ext cx="1224136" cy="274156"/>
          </a:xfrm>
          <a:prstGeom prst="rect">
            <a:avLst/>
          </a:prstGeom>
        </p:spPr>
      </p:pic>
      <p:pic>
        <p:nvPicPr>
          <p:cNvPr id="13" name="Obrázek 17" descr="czela_logo.png"/>
          <p:cNvPicPr>
            <a:picLocks noChangeAspect="1"/>
          </p:cNvPicPr>
          <p:nvPr userDrawn="1"/>
        </p:nvPicPr>
        <p:blipFill>
          <a:blip r:embed="rId17" cstate="print"/>
          <a:stretch>
            <a:fillRect/>
          </a:stretch>
        </p:blipFill>
        <p:spPr>
          <a:xfrm>
            <a:off x="8316416" y="6525344"/>
            <a:ext cx="600067" cy="288032"/>
          </a:xfrm>
          <a:prstGeom prst="rect">
            <a:avLst/>
          </a:prstGeom>
        </p:spPr>
      </p:pic>
      <p:pic>
        <p:nvPicPr>
          <p:cNvPr id="14" name="Obrázek 18" descr="epravo.png"/>
          <p:cNvPicPr>
            <a:picLocks noChangeAspect="1"/>
          </p:cNvPicPr>
          <p:nvPr userDrawn="1"/>
        </p:nvPicPr>
        <p:blipFill>
          <a:blip r:embed="rId18" cstate="print"/>
          <a:stretch>
            <a:fillRect/>
          </a:stretch>
        </p:blipFill>
        <p:spPr>
          <a:xfrm>
            <a:off x="7020272" y="6597352"/>
            <a:ext cx="773571" cy="144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285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EELA_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1" y="216000"/>
            <a:ext cx="3732107" cy="1152128"/>
          </a:xfrm>
          <a:prstGeom prst="rect">
            <a:avLst/>
          </a:prstGeom>
        </p:spPr>
      </p:pic>
      <p:sp>
        <p:nvSpPr>
          <p:cNvPr id="16" name="TextovéPole 15"/>
          <p:cNvSpPr txBox="1"/>
          <p:nvPr/>
        </p:nvSpPr>
        <p:spPr>
          <a:xfrm>
            <a:off x="161696" y="2060848"/>
            <a:ext cx="592247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rgbClr val="A0271F"/>
                </a:solidFill>
              </a:rPr>
              <a:t>Session VI – National Associations of Employment Lawyers for EELA members</a:t>
            </a:r>
            <a:endParaRPr lang="en-GB" sz="4000" dirty="0">
              <a:solidFill>
                <a:srgbClr val="A0271F"/>
              </a:solidFill>
            </a:endParaRPr>
          </a:p>
        </p:txBody>
      </p:sp>
      <p:pic>
        <p:nvPicPr>
          <p:cNvPr id="10" name="Obrázek 9" descr="vaclav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69404" y="1086020"/>
            <a:ext cx="3374299" cy="5184576"/>
          </a:xfrm>
          <a:prstGeom prst="rect">
            <a:avLst/>
          </a:prstGeom>
        </p:spPr>
      </p:pic>
      <p:sp>
        <p:nvSpPr>
          <p:cNvPr id="9" name="Obdélník 8"/>
          <p:cNvSpPr/>
          <p:nvPr/>
        </p:nvSpPr>
        <p:spPr>
          <a:xfrm>
            <a:off x="0" y="6282000"/>
            <a:ext cx="9144000" cy="171336"/>
          </a:xfrm>
          <a:prstGeom prst="rect">
            <a:avLst/>
          </a:prstGeom>
          <a:solidFill>
            <a:srgbClr val="A027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14" name="Přímá spojovací čára 13"/>
          <p:cNvCxnSpPr/>
          <p:nvPr/>
        </p:nvCxnSpPr>
        <p:spPr>
          <a:xfrm>
            <a:off x="0" y="6282000"/>
            <a:ext cx="9144000" cy="0"/>
          </a:xfrm>
          <a:prstGeom prst="line">
            <a:avLst/>
          </a:prstGeom>
          <a:ln w="19050">
            <a:solidFill>
              <a:srgbClr val="204D6C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bdélník 3"/>
          <p:cNvSpPr/>
          <p:nvPr/>
        </p:nvSpPr>
        <p:spPr>
          <a:xfrm>
            <a:off x="4139952" y="0"/>
            <a:ext cx="5003752" cy="1124744"/>
          </a:xfrm>
          <a:prstGeom prst="rect">
            <a:avLst/>
          </a:prstGeom>
          <a:solidFill>
            <a:srgbClr val="A027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" name="Přímá spojovací čára 11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19050">
            <a:solidFill>
              <a:srgbClr val="A0271F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Obrázek 10" descr="botanicu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40152" y="6496876"/>
            <a:ext cx="432048" cy="316500"/>
          </a:xfrm>
          <a:prstGeom prst="rect">
            <a:avLst/>
          </a:prstGeom>
        </p:spPr>
      </p:pic>
      <p:pic>
        <p:nvPicPr>
          <p:cNvPr id="13" name="Obrázek 12" descr="Law Review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11960" y="6539220"/>
            <a:ext cx="1224136" cy="274156"/>
          </a:xfrm>
          <a:prstGeom prst="rect">
            <a:avLst/>
          </a:prstGeom>
        </p:spPr>
      </p:pic>
      <p:pic>
        <p:nvPicPr>
          <p:cNvPr id="18" name="Obrázek 17" descr="czela_logo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316416" y="6525344"/>
            <a:ext cx="600067" cy="288032"/>
          </a:xfrm>
          <a:prstGeom prst="rect">
            <a:avLst/>
          </a:prstGeom>
        </p:spPr>
      </p:pic>
      <p:pic>
        <p:nvPicPr>
          <p:cNvPr id="19" name="Obrázek 18" descr="epravo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020272" y="6597352"/>
            <a:ext cx="773571" cy="144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521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EELA_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1" y="216000"/>
            <a:ext cx="3732107" cy="1152128"/>
          </a:xfrm>
          <a:prstGeom prst="rect">
            <a:avLst/>
          </a:prstGeom>
        </p:spPr>
      </p:pic>
      <p:sp>
        <p:nvSpPr>
          <p:cNvPr id="16" name="TextovéPole 15"/>
          <p:cNvSpPr txBox="1"/>
          <p:nvPr/>
        </p:nvSpPr>
        <p:spPr>
          <a:xfrm>
            <a:off x="161696" y="2060848"/>
            <a:ext cx="59224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b="1" dirty="0" smtClean="0">
                <a:solidFill>
                  <a:srgbClr val="A0271F"/>
                </a:solidFill>
              </a:rPr>
              <a:t>II Activities </a:t>
            </a:r>
            <a:r>
              <a:rPr lang="nl-NL" sz="4000" b="1" dirty="0" smtClean="0">
                <a:solidFill>
                  <a:srgbClr val="A0271F"/>
                </a:solidFill>
              </a:rPr>
              <a:t>National Associations (NA)</a:t>
            </a:r>
            <a:endParaRPr lang="cs-CZ" sz="4000" dirty="0">
              <a:solidFill>
                <a:srgbClr val="A0271F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179512" y="3861048"/>
            <a:ext cx="5904656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b="1" dirty="0" smtClean="0">
                <a:solidFill>
                  <a:srgbClr val="A0271F"/>
                </a:solidFill>
              </a:rPr>
              <a:t>Bronwyn McKenna, UNISON, ELA </a:t>
            </a:r>
            <a:r>
              <a:rPr lang="cs-CZ" b="1" dirty="0" smtClean="0">
                <a:solidFill>
                  <a:srgbClr val="A0271F"/>
                </a:solidFill>
              </a:rPr>
              <a:t>- </a:t>
            </a:r>
            <a:r>
              <a:rPr lang="nl-NL" b="1" dirty="0" smtClean="0">
                <a:solidFill>
                  <a:srgbClr val="A0271F"/>
                </a:solidFill>
              </a:rPr>
              <a:t>UK</a:t>
            </a:r>
            <a:r>
              <a:rPr lang="en-US" b="1" dirty="0">
                <a:solidFill>
                  <a:srgbClr val="C00000"/>
                </a:solidFill>
              </a:rPr>
              <a:t/>
            </a:r>
            <a:br>
              <a:rPr lang="en-US" b="1" dirty="0">
                <a:solidFill>
                  <a:srgbClr val="C00000"/>
                </a:solidFill>
              </a:rPr>
            </a:br>
            <a:r>
              <a:rPr lang="en-US" b="1" dirty="0" smtClean="0">
                <a:solidFill>
                  <a:srgbClr val="A0271F"/>
                </a:solidFill>
              </a:rPr>
              <a:t>Charlotte E. Dingemans, </a:t>
            </a:r>
            <a:r>
              <a:rPr lang="en-US" b="1" dirty="0" err="1" smtClean="0">
                <a:solidFill>
                  <a:srgbClr val="A0271F"/>
                </a:solidFill>
              </a:rPr>
              <a:t>DVdK</a:t>
            </a:r>
            <a:r>
              <a:rPr lang="en-US" b="1" dirty="0" smtClean="0">
                <a:solidFill>
                  <a:srgbClr val="A0271F"/>
                </a:solidFill>
              </a:rPr>
              <a:t>, VAAN - Netherlands</a:t>
            </a:r>
            <a:r>
              <a:rPr lang="cs-CZ" dirty="0" smtClean="0">
                <a:solidFill>
                  <a:srgbClr val="A0271F"/>
                </a:solidFill>
              </a:rPr>
              <a:t> </a:t>
            </a:r>
          </a:p>
          <a:p>
            <a:pPr algn="ctr">
              <a:lnSpc>
                <a:spcPct val="150000"/>
              </a:lnSpc>
            </a:pPr>
            <a:endParaRPr lang="cs-CZ" dirty="0">
              <a:solidFill>
                <a:srgbClr val="204D6C"/>
              </a:solidFill>
            </a:endParaRPr>
          </a:p>
        </p:txBody>
      </p:sp>
      <p:pic>
        <p:nvPicPr>
          <p:cNvPr id="10" name="Obrázek 9" descr="vaclav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69404" y="1086020"/>
            <a:ext cx="3374299" cy="5184576"/>
          </a:xfrm>
          <a:prstGeom prst="rect">
            <a:avLst/>
          </a:prstGeom>
        </p:spPr>
      </p:pic>
      <p:sp>
        <p:nvSpPr>
          <p:cNvPr id="9" name="Obdélník 8"/>
          <p:cNvSpPr/>
          <p:nvPr/>
        </p:nvSpPr>
        <p:spPr>
          <a:xfrm>
            <a:off x="0" y="6282000"/>
            <a:ext cx="9144000" cy="171336"/>
          </a:xfrm>
          <a:prstGeom prst="rect">
            <a:avLst/>
          </a:prstGeom>
          <a:solidFill>
            <a:srgbClr val="A027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14" name="Přímá spojovací čára 13"/>
          <p:cNvCxnSpPr/>
          <p:nvPr/>
        </p:nvCxnSpPr>
        <p:spPr>
          <a:xfrm>
            <a:off x="0" y="6282000"/>
            <a:ext cx="9144000" cy="0"/>
          </a:xfrm>
          <a:prstGeom prst="line">
            <a:avLst/>
          </a:prstGeom>
          <a:ln w="19050">
            <a:solidFill>
              <a:srgbClr val="204D6C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bdélník 3"/>
          <p:cNvSpPr/>
          <p:nvPr/>
        </p:nvSpPr>
        <p:spPr>
          <a:xfrm>
            <a:off x="4139952" y="0"/>
            <a:ext cx="5003752" cy="1124744"/>
          </a:xfrm>
          <a:prstGeom prst="rect">
            <a:avLst/>
          </a:prstGeom>
          <a:solidFill>
            <a:srgbClr val="A027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" name="Přímá spojovací čára 11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19050">
            <a:solidFill>
              <a:srgbClr val="A0271F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Obrázek 10" descr="botanicu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40152" y="6496876"/>
            <a:ext cx="432048" cy="316500"/>
          </a:xfrm>
          <a:prstGeom prst="rect">
            <a:avLst/>
          </a:prstGeom>
        </p:spPr>
      </p:pic>
      <p:pic>
        <p:nvPicPr>
          <p:cNvPr id="13" name="Obrázek 12" descr="Law Review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11960" y="6539220"/>
            <a:ext cx="1224136" cy="274156"/>
          </a:xfrm>
          <a:prstGeom prst="rect">
            <a:avLst/>
          </a:prstGeom>
        </p:spPr>
      </p:pic>
      <p:pic>
        <p:nvPicPr>
          <p:cNvPr id="18" name="Obrázek 17" descr="czela_logo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316416" y="6525344"/>
            <a:ext cx="600067" cy="288032"/>
          </a:xfrm>
          <a:prstGeom prst="rect">
            <a:avLst/>
          </a:prstGeom>
        </p:spPr>
      </p:pic>
      <p:pic>
        <p:nvPicPr>
          <p:cNvPr id="19" name="Obrázek 18" descr="epravo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020272" y="6597352"/>
            <a:ext cx="773571" cy="144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8633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EELA_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1" y="216000"/>
            <a:ext cx="3732107" cy="1152128"/>
          </a:xfrm>
          <a:prstGeom prst="rect">
            <a:avLst/>
          </a:prstGeom>
        </p:spPr>
      </p:pic>
      <p:sp>
        <p:nvSpPr>
          <p:cNvPr id="9" name="Obdélník 8"/>
          <p:cNvSpPr/>
          <p:nvPr/>
        </p:nvSpPr>
        <p:spPr>
          <a:xfrm>
            <a:off x="0" y="6282000"/>
            <a:ext cx="9144000" cy="171336"/>
          </a:xfrm>
          <a:prstGeom prst="rect">
            <a:avLst/>
          </a:prstGeom>
          <a:solidFill>
            <a:srgbClr val="A027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14" name="Přímá spojovací čára 13"/>
          <p:cNvCxnSpPr/>
          <p:nvPr/>
        </p:nvCxnSpPr>
        <p:spPr>
          <a:xfrm>
            <a:off x="0" y="6282000"/>
            <a:ext cx="9144000" cy="0"/>
          </a:xfrm>
          <a:prstGeom prst="line">
            <a:avLst/>
          </a:prstGeom>
          <a:ln w="19050">
            <a:solidFill>
              <a:srgbClr val="204D6C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bdélník 3"/>
          <p:cNvSpPr/>
          <p:nvPr/>
        </p:nvSpPr>
        <p:spPr>
          <a:xfrm>
            <a:off x="4139952" y="0"/>
            <a:ext cx="5003752" cy="1124744"/>
          </a:xfrm>
          <a:prstGeom prst="rect">
            <a:avLst/>
          </a:prstGeom>
          <a:solidFill>
            <a:srgbClr val="A027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" name="Přímá spojovací čára 11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19050">
            <a:solidFill>
              <a:srgbClr val="A0271F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Obrázek 18" descr="botanicu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40152" y="6496876"/>
            <a:ext cx="432048" cy="316500"/>
          </a:xfrm>
          <a:prstGeom prst="rect">
            <a:avLst/>
          </a:prstGeom>
        </p:spPr>
      </p:pic>
      <p:pic>
        <p:nvPicPr>
          <p:cNvPr id="20" name="Obrázek 19" descr="Law Review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11960" y="6539220"/>
            <a:ext cx="1224136" cy="274156"/>
          </a:xfrm>
          <a:prstGeom prst="rect">
            <a:avLst/>
          </a:prstGeom>
        </p:spPr>
      </p:pic>
      <p:pic>
        <p:nvPicPr>
          <p:cNvPr id="21" name="Obrázek 20" descr="czela_logo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316416" y="6525344"/>
            <a:ext cx="600067" cy="288032"/>
          </a:xfrm>
          <a:prstGeom prst="rect">
            <a:avLst/>
          </a:prstGeom>
        </p:spPr>
      </p:pic>
      <p:pic>
        <p:nvPicPr>
          <p:cNvPr id="22" name="Obrázek 21" descr="epravo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020272" y="6597352"/>
            <a:ext cx="773571" cy="144016"/>
          </a:xfrm>
          <a:prstGeom prst="rect">
            <a:avLst/>
          </a:prstGeom>
        </p:spPr>
      </p:pic>
      <p:graphicFrame>
        <p:nvGraphicFramePr>
          <p:cNvPr id="2" name="Tabel 1"/>
          <p:cNvGraphicFramePr>
            <a:graphicFrameLocks noGrp="1"/>
          </p:cNvGraphicFramePr>
          <p:nvPr>
            <p:extLst/>
          </p:nvPr>
        </p:nvGraphicFramePr>
        <p:xfrm>
          <a:off x="1277625" y="1781102"/>
          <a:ext cx="5868670" cy="41795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6850"/>
                <a:gridCol w="1466850"/>
                <a:gridCol w="1467485"/>
                <a:gridCol w="1467485"/>
              </a:tblGrid>
              <a:tr h="1162755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Country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National </a:t>
                      </a:r>
                      <a:r>
                        <a:rPr lang="en-GB" sz="1100" dirty="0" smtClean="0">
                          <a:effectLst/>
                        </a:rPr>
                        <a:t>Association (NA)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No. of Members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No. of Lawyers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Denmark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AnsalaettelsesAdvokater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500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6,0000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Germany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Deutscher</a:t>
                      </a: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Anwaltverein</a:t>
                      </a: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(DAV) - </a:t>
                      </a:r>
                      <a:r>
                        <a:rPr lang="en-GB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Arbeitsgemeinschaft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Arbeitsrecht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3,860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165,000, of which 10,010 hold the title of specialized lawyer for employment law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Italy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AGI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1,600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230,000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Netherlands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VAAN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1,000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17,500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Spain 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Asnala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431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150,000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UK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ELA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6,000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129,922 solicitors and  33,586 barristers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638300" y="24177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240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EELA_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1" y="216000"/>
            <a:ext cx="3732107" cy="1152128"/>
          </a:xfrm>
          <a:prstGeom prst="rect">
            <a:avLst/>
          </a:prstGeom>
        </p:spPr>
      </p:pic>
      <p:sp>
        <p:nvSpPr>
          <p:cNvPr id="9" name="Obdélník 8"/>
          <p:cNvSpPr/>
          <p:nvPr/>
        </p:nvSpPr>
        <p:spPr>
          <a:xfrm>
            <a:off x="0" y="6282000"/>
            <a:ext cx="9144000" cy="171336"/>
          </a:xfrm>
          <a:prstGeom prst="rect">
            <a:avLst/>
          </a:prstGeom>
          <a:solidFill>
            <a:srgbClr val="A027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14" name="Přímá spojovací čára 13"/>
          <p:cNvCxnSpPr/>
          <p:nvPr/>
        </p:nvCxnSpPr>
        <p:spPr>
          <a:xfrm>
            <a:off x="0" y="6282000"/>
            <a:ext cx="9144000" cy="0"/>
          </a:xfrm>
          <a:prstGeom prst="line">
            <a:avLst/>
          </a:prstGeom>
          <a:ln w="19050">
            <a:solidFill>
              <a:srgbClr val="204D6C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bdélník 3"/>
          <p:cNvSpPr/>
          <p:nvPr/>
        </p:nvSpPr>
        <p:spPr>
          <a:xfrm>
            <a:off x="4139952" y="0"/>
            <a:ext cx="5003752" cy="1124744"/>
          </a:xfrm>
          <a:prstGeom prst="rect">
            <a:avLst/>
          </a:prstGeom>
          <a:solidFill>
            <a:srgbClr val="A027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" name="Přímá spojovací čára 11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19050">
            <a:solidFill>
              <a:srgbClr val="A0271F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4139952" y="360000"/>
            <a:ext cx="5004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bg1"/>
                </a:solidFill>
              </a:rPr>
              <a:t>Session</a:t>
            </a:r>
            <a:r>
              <a:rPr lang="es-ES_tradnl" b="1" dirty="0" smtClean="0">
                <a:solidFill>
                  <a:schemeClr val="bg1"/>
                </a:solidFill>
              </a:rPr>
              <a:t> IV</a:t>
            </a:r>
            <a:r>
              <a:rPr lang="cs-CZ" b="1" dirty="0" smtClean="0">
                <a:solidFill>
                  <a:schemeClr val="bg1"/>
                </a:solidFill>
              </a:rPr>
              <a:t> – </a:t>
            </a:r>
            <a:r>
              <a:rPr lang="es-ES_tradnl" b="1" dirty="0" err="1" smtClean="0">
                <a:solidFill>
                  <a:schemeClr val="bg1"/>
                </a:solidFill>
              </a:rPr>
              <a:t>National</a:t>
            </a:r>
            <a:r>
              <a:rPr lang="es-ES_tradnl" b="1" dirty="0" smtClean="0">
                <a:solidFill>
                  <a:schemeClr val="bg1"/>
                </a:solidFill>
              </a:rPr>
              <a:t> </a:t>
            </a:r>
            <a:r>
              <a:rPr lang="es-ES_tradnl" b="1" dirty="0" err="1" smtClean="0">
                <a:solidFill>
                  <a:schemeClr val="bg1"/>
                </a:solidFill>
              </a:rPr>
              <a:t>Associations</a:t>
            </a:r>
            <a:r>
              <a:rPr lang="es-ES_tradnl" b="1" dirty="0" smtClean="0">
                <a:solidFill>
                  <a:schemeClr val="bg1"/>
                </a:solidFill>
              </a:rPr>
              <a:t> of </a:t>
            </a:r>
            <a:r>
              <a:rPr lang="es-ES_tradnl" b="1" dirty="0" err="1" smtClean="0">
                <a:solidFill>
                  <a:schemeClr val="bg1"/>
                </a:solidFill>
              </a:rPr>
              <a:t>Employment</a:t>
            </a:r>
            <a:r>
              <a:rPr lang="es-ES_tradnl" b="1" dirty="0" smtClean="0">
                <a:solidFill>
                  <a:schemeClr val="bg1"/>
                </a:solidFill>
              </a:rPr>
              <a:t> </a:t>
            </a:r>
            <a:r>
              <a:rPr lang="es-ES_tradnl" b="1" dirty="0" err="1" smtClean="0">
                <a:solidFill>
                  <a:schemeClr val="bg1"/>
                </a:solidFill>
              </a:rPr>
              <a:t>Lawyers</a:t>
            </a:r>
            <a:r>
              <a:rPr lang="es-ES_tradnl" b="1" dirty="0" smtClean="0">
                <a:solidFill>
                  <a:schemeClr val="bg1"/>
                </a:solidFill>
              </a:rPr>
              <a:t> </a:t>
            </a:r>
            <a:r>
              <a:rPr lang="es-ES_tradnl" b="1" dirty="0" err="1" smtClean="0">
                <a:solidFill>
                  <a:schemeClr val="bg1"/>
                </a:solidFill>
              </a:rPr>
              <a:t>for</a:t>
            </a:r>
            <a:r>
              <a:rPr lang="es-ES_tradnl" b="1" dirty="0" smtClean="0">
                <a:solidFill>
                  <a:schemeClr val="bg1"/>
                </a:solidFill>
              </a:rPr>
              <a:t> EELA </a:t>
            </a:r>
            <a:r>
              <a:rPr lang="es-ES_tradnl" b="1" dirty="0" err="1" smtClean="0">
                <a:solidFill>
                  <a:schemeClr val="bg1"/>
                </a:solidFill>
              </a:rPr>
              <a:t>members</a:t>
            </a:r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19" name="Obrázek 18" descr="botanicu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40152" y="6496876"/>
            <a:ext cx="432048" cy="316500"/>
          </a:xfrm>
          <a:prstGeom prst="rect">
            <a:avLst/>
          </a:prstGeom>
        </p:spPr>
      </p:pic>
      <p:pic>
        <p:nvPicPr>
          <p:cNvPr id="20" name="Obrázek 19" descr="Law Review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11960" y="6539220"/>
            <a:ext cx="1224136" cy="274156"/>
          </a:xfrm>
          <a:prstGeom prst="rect">
            <a:avLst/>
          </a:prstGeom>
        </p:spPr>
      </p:pic>
      <p:pic>
        <p:nvPicPr>
          <p:cNvPr id="21" name="Obrázek 20" descr="czela_logo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316416" y="6525344"/>
            <a:ext cx="600067" cy="288032"/>
          </a:xfrm>
          <a:prstGeom prst="rect">
            <a:avLst/>
          </a:prstGeom>
        </p:spPr>
      </p:pic>
      <p:pic>
        <p:nvPicPr>
          <p:cNvPr id="22" name="Obrázek 21" descr="epravo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020272" y="6597352"/>
            <a:ext cx="773571" cy="144016"/>
          </a:xfrm>
          <a:prstGeom prst="rect">
            <a:avLst/>
          </a:prstGeom>
        </p:spPr>
      </p:pic>
      <p:sp>
        <p:nvSpPr>
          <p:cNvPr id="11" name="Obdélník 10"/>
          <p:cNvSpPr/>
          <p:nvPr/>
        </p:nvSpPr>
        <p:spPr>
          <a:xfrm>
            <a:off x="899592" y="2348880"/>
            <a:ext cx="144016" cy="144016"/>
          </a:xfrm>
          <a:prstGeom prst="rect">
            <a:avLst/>
          </a:prstGeom>
          <a:solidFill>
            <a:srgbClr val="204D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CuadroTexto 1"/>
          <p:cNvSpPr txBox="1"/>
          <p:nvPr/>
        </p:nvSpPr>
        <p:spPr>
          <a:xfrm>
            <a:off x="1304894" y="2213250"/>
            <a:ext cx="6534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chemeClr val="tx2"/>
                </a:solidFill>
              </a:rPr>
              <a:t>TRAINING AND PUBLICATIONS</a:t>
            </a:r>
            <a:endParaRPr lang="es-ES_tradnl" b="1" dirty="0">
              <a:solidFill>
                <a:schemeClr val="tx2"/>
              </a:solidFill>
            </a:endParaRPr>
          </a:p>
        </p:txBody>
      </p:sp>
      <p:sp>
        <p:nvSpPr>
          <p:cNvPr id="25" name="Obdélník 10"/>
          <p:cNvSpPr/>
          <p:nvPr/>
        </p:nvSpPr>
        <p:spPr>
          <a:xfrm>
            <a:off x="899592" y="2906650"/>
            <a:ext cx="144016" cy="144016"/>
          </a:xfrm>
          <a:prstGeom prst="rect">
            <a:avLst/>
          </a:prstGeom>
          <a:solidFill>
            <a:srgbClr val="204D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CuadroTexto 1"/>
          <p:cNvSpPr txBox="1"/>
          <p:nvPr/>
        </p:nvSpPr>
        <p:spPr>
          <a:xfrm>
            <a:off x="1304894" y="2771636"/>
            <a:ext cx="6534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chemeClr val="tx2"/>
                </a:solidFill>
              </a:rPr>
              <a:t>CONTRIBUTION TO LAWMAKING PROCESS</a:t>
            </a:r>
            <a:endParaRPr lang="es-ES_tradnl" b="1" dirty="0">
              <a:solidFill>
                <a:schemeClr val="tx2"/>
              </a:solidFill>
            </a:endParaRPr>
          </a:p>
        </p:txBody>
      </p:sp>
      <p:sp>
        <p:nvSpPr>
          <p:cNvPr id="28" name="Obdélník 10"/>
          <p:cNvSpPr/>
          <p:nvPr/>
        </p:nvSpPr>
        <p:spPr>
          <a:xfrm>
            <a:off x="899592" y="3492006"/>
            <a:ext cx="144016" cy="144016"/>
          </a:xfrm>
          <a:prstGeom prst="rect">
            <a:avLst/>
          </a:prstGeom>
          <a:solidFill>
            <a:srgbClr val="204D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CuadroTexto 1"/>
          <p:cNvSpPr txBox="1"/>
          <p:nvPr/>
        </p:nvSpPr>
        <p:spPr>
          <a:xfrm>
            <a:off x="1304894" y="3356992"/>
            <a:ext cx="6534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chemeClr val="tx2"/>
                </a:solidFill>
              </a:rPr>
              <a:t>REPRESENTATION OF MEMBERS' VIEWS</a:t>
            </a:r>
            <a:endParaRPr lang="es-ES_tradnl" b="1" dirty="0">
              <a:solidFill>
                <a:schemeClr val="tx2"/>
              </a:solidFill>
            </a:endParaRPr>
          </a:p>
        </p:txBody>
      </p:sp>
      <p:sp>
        <p:nvSpPr>
          <p:cNvPr id="31" name="Obdélník 10"/>
          <p:cNvSpPr/>
          <p:nvPr/>
        </p:nvSpPr>
        <p:spPr>
          <a:xfrm>
            <a:off x="899592" y="4140078"/>
            <a:ext cx="144016" cy="144016"/>
          </a:xfrm>
          <a:prstGeom prst="rect">
            <a:avLst/>
          </a:prstGeom>
          <a:solidFill>
            <a:srgbClr val="204D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CuadroTexto 1"/>
          <p:cNvSpPr txBox="1"/>
          <p:nvPr/>
        </p:nvSpPr>
        <p:spPr>
          <a:xfrm>
            <a:off x="1304894" y="4005064"/>
            <a:ext cx="6534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chemeClr val="tx2"/>
                </a:solidFill>
              </a:rPr>
              <a:t>ADR</a:t>
            </a:r>
            <a:endParaRPr lang="es-ES_tradnl" b="1" dirty="0">
              <a:solidFill>
                <a:schemeClr val="tx2"/>
              </a:solidFill>
            </a:endParaRPr>
          </a:p>
        </p:txBody>
      </p:sp>
      <p:sp>
        <p:nvSpPr>
          <p:cNvPr id="34" name="Obdélník 10"/>
          <p:cNvSpPr/>
          <p:nvPr/>
        </p:nvSpPr>
        <p:spPr>
          <a:xfrm>
            <a:off x="899592" y="4788150"/>
            <a:ext cx="144016" cy="144016"/>
          </a:xfrm>
          <a:prstGeom prst="rect">
            <a:avLst/>
          </a:prstGeom>
          <a:solidFill>
            <a:srgbClr val="204D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CuadroTexto 1"/>
          <p:cNvSpPr txBox="1"/>
          <p:nvPr/>
        </p:nvSpPr>
        <p:spPr>
          <a:xfrm>
            <a:off x="1304894" y="4653136"/>
            <a:ext cx="65342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>
                <a:solidFill>
                  <a:schemeClr val="tx2"/>
                </a:solidFill>
              </a:rPr>
              <a:t>DIFFERENT CHANGES IN EMPLOYMENT LAW MARKET AND PRACTICE</a:t>
            </a:r>
          </a:p>
          <a:p>
            <a:endParaRPr lang="es-ES_tradnl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41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EELA_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1" y="216000"/>
            <a:ext cx="3732107" cy="1152128"/>
          </a:xfrm>
          <a:prstGeom prst="rect">
            <a:avLst/>
          </a:prstGeom>
        </p:spPr>
      </p:pic>
      <p:sp>
        <p:nvSpPr>
          <p:cNvPr id="17" name="TextovéPole 16"/>
          <p:cNvSpPr txBox="1"/>
          <p:nvPr/>
        </p:nvSpPr>
        <p:spPr>
          <a:xfrm>
            <a:off x="1403648" y="1556792"/>
            <a:ext cx="7560840" cy="464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cs-CZ" dirty="0">
              <a:solidFill>
                <a:srgbClr val="204D6C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6282000"/>
            <a:ext cx="9144000" cy="171336"/>
          </a:xfrm>
          <a:prstGeom prst="rect">
            <a:avLst/>
          </a:prstGeom>
          <a:solidFill>
            <a:srgbClr val="A027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14" name="Přímá spojovací čára 13"/>
          <p:cNvCxnSpPr/>
          <p:nvPr/>
        </p:nvCxnSpPr>
        <p:spPr>
          <a:xfrm>
            <a:off x="0" y="6282000"/>
            <a:ext cx="9144000" cy="0"/>
          </a:xfrm>
          <a:prstGeom prst="line">
            <a:avLst/>
          </a:prstGeom>
          <a:ln w="19050">
            <a:solidFill>
              <a:srgbClr val="204D6C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bdélník 3"/>
          <p:cNvSpPr/>
          <p:nvPr/>
        </p:nvSpPr>
        <p:spPr>
          <a:xfrm>
            <a:off x="4139952" y="0"/>
            <a:ext cx="5003752" cy="1124744"/>
          </a:xfrm>
          <a:prstGeom prst="rect">
            <a:avLst/>
          </a:prstGeom>
          <a:solidFill>
            <a:srgbClr val="A027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" name="Přímá spojovací čára 11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19050">
            <a:solidFill>
              <a:srgbClr val="A0271F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4139952" y="360000"/>
            <a:ext cx="5004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bg1"/>
                </a:solidFill>
              </a:rPr>
              <a:t>Session</a:t>
            </a:r>
            <a:r>
              <a:rPr lang="es-ES_tradnl" b="1" dirty="0" smtClean="0">
                <a:solidFill>
                  <a:schemeClr val="bg1"/>
                </a:solidFill>
              </a:rPr>
              <a:t> IV</a:t>
            </a:r>
            <a:r>
              <a:rPr lang="cs-CZ" b="1" dirty="0" smtClean="0">
                <a:solidFill>
                  <a:schemeClr val="bg1"/>
                </a:solidFill>
              </a:rPr>
              <a:t> – </a:t>
            </a:r>
            <a:r>
              <a:rPr lang="es-ES_tradnl" b="1" dirty="0" err="1" smtClean="0">
                <a:solidFill>
                  <a:schemeClr val="bg1"/>
                </a:solidFill>
              </a:rPr>
              <a:t>National</a:t>
            </a:r>
            <a:r>
              <a:rPr lang="es-ES_tradnl" b="1" dirty="0" smtClean="0">
                <a:solidFill>
                  <a:schemeClr val="bg1"/>
                </a:solidFill>
              </a:rPr>
              <a:t> </a:t>
            </a:r>
            <a:r>
              <a:rPr lang="es-ES_tradnl" b="1" dirty="0" err="1" smtClean="0">
                <a:solidFill>
                  <a:schemeClr val="bg1"/>
                </a:solidFill>
              </a:rPr>
              <a:t>Associations</a:t>
            </a:r>
            <a:r>
              <a:rPr lang="es-ES_tradnl" b="1" dirty="0" smtClean="0">
                <a:solidFill>
                  <a:schemeClr val="bg1"/>
                </a:solidFill>
              </a:rPr>
              <a:t> of </a:t>
            </a:r>
            <a:r>
              <a:rPr lang="es-ES_tradnl" b="1" dirty="0" err="1" smtClean="0">
                <a:solidFill>
                  <a:schemeClr val="bg1"/>
                </a:solidFill>
              </a:rPr>
              <a:t>Employment</a:t>
            </a:r>
            <a:r>
              <a:rPr lang="es-ES_tradnl" b="1" dirty="0" smtClean="0">
                <a:solidFill>
                  <a:schemeClr val="bg1"/>
                </a:solidFill>
              </a:rPr>
              <a:t> </a:t>
            </a:r>
            <a:r>
              <a:rPr lang="es-ES_tradnl" b="1" dirty="0" err="1" smtClean="0">
                <a:solidFill>
                  <a:schemeClr val="bg1"/>
                </a:solidFill>
              </a:rPr>
              <a:t>Lawyers</a:t>
            </a:r>
            <a:r>
              <a:rPr lang="es-ES_tradnl" b="1" dirty="0" smtClean="0">
                <a:solidFill>
                  <a:schemeClr val="bg1"/>
                </a:solidFill>
              </a:rPr>
              <a:t> </a:t>
            </a:r>
            <a:r>
              <a:rPr lang="es-ES_tradnl" b="1" dirty="0" err="1" smtClean="0">
                <a:solidFill>
                  <a:schemeClr val="bg1"/>
                </a:solidFill>
              </a:rPr>
              <a:t>for</a:t>
            </a:r>
            <a:r>
              <a:rPr lang="es-ES_tradnl" b="1" dirty="0" smtClean="0">
                <a:solidFill>
                  <a:schemeClr val="bg1"/>
                </a:solidFill>
              </a:rPr>
              <a:t> EELA </a:t>
            </a:r>
            <a:r>
              <a:rPr lang="es-ES_tradnl" b="1" dirty="0" err="1" smtClean="0">
                <a:solidFill>
                  <a:schemeClr val="bg1"/>
                </a:solidFill>
              </a:rPr>
              <a:t>members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827584" y="2348856"/>
            <a:ext cx="144016" cy="144016"/>
          </a:xfrm>
          <a:prstGeom prst="rect">
            <a:avLst/>
          </a:prstGeom>
          <a:solidFill>
            <a:srgbClr val="204D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9" name="Obrázek 18" descr="botanicu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40152" y="6496876"/>
            <a:ext cx="432048" cy="316500"/>
          </a:xfrm>
          <a:prstGeom prst="rect">
            <a:avLst/>
          </a:prstGeom>
        </p:spPr>
      </p:pic>
      <p:pic>
        <p:nvPicPr>
          <p:cNvPr id="20" name="Obrázek 19" descr="Law Review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11960" y="6539220"/>
            <a:ext cx="1224136" cy="274156"/>
          </a:xfrm>
          <a:prstGeom prst="rect">
            <a:avLst/>
          </a:prstGeom>
        </p:spPr>
      </p:pic>
      <p:pic>
        <p:nvPicPr>
          <p:cNvPr id="21" name="Obrázek 20" descr="czela_logo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316416" y="6525344"/>
            <a:ext cx="600067" cy="288032"/>
          </a:xfrm>
          <a:prstGeom prst="rect">
            <a:avLst/>
          </a:prstGeom>
        </p:spPr>
      </p:pic>
      <p:pic>
        <p:nvPicPr>
          <p:cNvPr id="22" name="Obrázek 21" descr="epravo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020272" y="6597352"/>
            <a:ext cx="773571" cy="144016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1169107" y="2226894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rgbClr val="A0271F"/>
                </a:solidFill>
              </a:rPr>
              <a:t>TRAINING AND PUBLICATIONS</a:t>
            </a:r>
            <a:endParaRPr lang="es-ES_tradnl" b="1" dirty="0">
              <a:solidFill>
                <a:srgbClr val="A0271F"/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827584" y="2780928"/>
            <a:ext cx="778886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04D6C"/>
                </a:solidFill>
              </a:rPr>
              <a:t>All NA </a:t>
            </a:r>
            <a:r>
              <a:rPr lang="en-US" dirty="0" smtClean="0">
                <a:solidFill>
                  <a:srgbClr val="204D6C"/>
                </a:solidFill>
              </a:rPr>
              <a:t>organize at least annual conferences </a:t>
            </a:r>
            <a:r>
              <a:rPr lang="en-US" dirty="0">
                <a:solidFill>
                  <a:srgbClr val="204D6C"/>
                </a:solidFill>
              </a:rPr>
              <a:t>and </a:t>
            </a:r>
            <a:r>
              <a:rPr lang="en-US" dirty="0" smtClean="0">
                <a:solidFill>
                  <a:srgbClr val="204D6C"/>
                </a:solidFill>
              </a:rPr>
              <a:t>seminars/trainings with, in Denmark and NL up to 40-50 % members attendance </a:t>
            </a:r>
            <a:endParaRPr lang="en-US" dirty="0">
              <a:solidFill>
                <a:srgbClr val="204D6C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04D6C"/>
                </a:solidFill>
              </a:rPr>
              <a:t>All NA produce </a:t>
            </a:r>
            <a:r>
              <a:rPr lang="en-US" dirty="0" smtClean="0">
                <a:solidFill>
                  <a:srgbClr val="204D6C"/>
                </a:solidFill>
              </a:rPr>
              <a:t>publications </a:t>
            </a:r>
            <a:br>
              <a:rPr lang="en-US" dirty="0" smtClean="0">
                <a:solidFill>
                  <a:srgbClr val="204D6C"/>
                </a:solidFill>
              </a:rPr>
            </a:br>
            <a:endParaRPr lang="en-US" dirty="0" smtClean="0">
              <a:solidFill>
                <a:srgbClr val="204D6C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204D6C"/>
                </a:solidFill>
              </a:rPr>
              <a:t>VAAN (NL) produces a weekly newsletter with all relevant case law, twitter feeds and for example newsflashes directly after important press conferences of the Government regarding employment law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204D6C"/>
                </a:solidFill>
              </a:rPr>
              <a:t>ELA (UK) organizes introductory courses employment law</a:t>
            </a:r>
            <a:endParaRPr lang="en-US" dirty="0">
              <a:solidFill>
                <a:srgbClr val="204D6C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>
              <a:solidFill>
                <a:srgbClr val="204D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7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EELA_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1" y="216000"/>
            <a:ext cx="3732107" cy="1152128"/>
          </a:xfrm>
          <a:prstGeom prst="rect">
            <a:avLst/>
          </a:prstGeom>
        </p:spPr>
      </p:pic>
      <p:sp>
        <p:nvSpPr>
          <p:cNvPr id="17" name="TextovéPole 16"/>
          <p:cNvSpPr txBox="1"/>
          <p:nvPr/>
        </p:nvSpPr>
        <p:spPr>
          <a:xfrm>
            <a:off x="1403648" y="1556792"/>
            <a:ext cx="7560840" cy="464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cs-CZ" dirty="0">
              <a:solidFill>
                <a:srgbClr val="204D6C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6282000"/>
            <a:ext cx="9144000" cy="171336"/>
          </a:xfrm>
          <a:prstGeom prst="rect">
            <a:avLst/>
          </a:prstGeom>
          <a:solidFill>
            <a:srgbClr val="A027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14" name="Přímá spojovací čára 13"/>
          <p:cNvCxnSpPr/>
          <p:nvPr/>
        </p:nvCxnSpPr>
        <p:spPr>
          <a:xfrm>
            <a:off x="0" y="6282000"/>
            <a:ext cx="9144000" cy="0"/>
          </a:xfrm>
          <a:prstGeom prst="line">
            <a:avLst/>
          </a:prstGeom>
          <a:ln w="19050">
            <a:solidFill>
              <a:srgbClr val="204D6C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bdélník 3"/>
          <p:cNvSpPr/>
          <p:nvPr/>
        </p:nvSpPr>
        <p:spPr>
          <a:xfrm>
            <a:off x="4139952" y="0"/>
            <a:ext cx="5003752" cy="1124744"/>
          </a:xfrm>
          <a:prstGeom prst="rect">
            <a:avLst/>
          </a:prstGeom>
          <a:solidFill>
            <a:srgbClr val="A027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" name="Přímá spojovací čára 11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19050">
            <a:solidFill>
              <a:srgbClr val="A0271F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4139952" y="360000"/>
            <a:ext cx="5004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bg1"/>
                </a:solidFill>
              </a:rPr>
              <a:t>Session</a:t>
            </a:r>
            <a:r>
              <a:rPr lang="es-ES_tradnl" b="1" dirty="0" smtClean="0">
                <a:solidFill>
                  <a:schemeClr val="bg1"/>
                </a:solidFill>
              </a:rPr>
              <a:t> IV</a:t>
            </a:r>
            <a:r>
              <a:rPr lang="cs-CZ" b="1" dirty="0" smtClean="0">
                <a:solidFill>
                  <a:schemeClr val="bg1"/>
                </a:solidFill>
              </a:rPr>
              <a:t> – </a:t>
            </a:r>
            <a:r>
              <a:rPr lang="es-ES_tradnl" b="1" dirty="0" err="1" smtClean="0">
                <a:solidFill>
                  <a:schemeClr val="bg1"/>
                </a:solidFill>
              </a:rPr>
              <a:t>National</a:t>
            </a:r>
            <a:r>
              <a:rPr lang="es-ES_tradnl" b="1" dirty="0" smtClean="0">
                <a:solidFill>
                  <a:schemeClr val="bg1"/>
                </a:solidFill>
              </a:rPr>
              <a:t> </a:t>
            </a:r>
            <a:r>
              <a:rPr lang="es-ES_tradnl" b="1" dirty="0" err="1" smtClean="0">
                <a:solidFill>
                  <a:schemeClr val="bg1"/>
                </a:solidFill>
              </a:rPr>
              <a:t>Associations</a:t>
            </a:r>
            <a:r>
              <a:rPr lang="es-ES_tradnl" b="1" dirty="0" smtClean="0">
                <a:solidFill>
                  <a:schemeClr val="bg1"/>
                </a:solidFill>
              </a:rPr>
              <a:t> of </a:t>
            </a:r>
            <a:r>
              <a:rPr lang="es-ES_tradnl" b="1" dirty="0" err="1" smtClean="0">
                <a:solidFill>
                  <a:schemeClr val="bg1"/>
                </a:solidFill>
              </a:rPr>
              <a:t>Employment</a:t>
            </a:r>
            <a:r>
              <a:rPr lang="es-ES_tradnl" b="1" dirty="0" smtClean="0">
                <a:solidFill>
                  <a:schemeClr val="bg1"/>
                </a:solidFill>
              </a:rPr>
              <a:t> </a:t>
            </a:r>
            <a:r>
              <a:rPr lang="es-ES_tradnl" b="1" dirty="0" err="1" smtClean="0">
                <a:solidFill>
                  <a:schemeClr val="bg1"/>
                </a:solidFill>
              </a:rPr>
              <a:t>Lawyers</a:t>
            </a:r>
            <a:r>
              <a:rPr lang="es-ES_tradnl" b="1" dirty="0" smtClean="0">
                <a:solidFill>
                  <a:schemeClr val="bg1"/>
                </a:solidFill>
              </a:rPr>
              <a:t> </a:t>
            </a:r>
            <a:r>
              <a:rPr lang="es-ES_tradnl" b="1" dirty="0" err="1" smtClean="0">
                <a:solidFill>
                  <a:schemeClr val="bg1"/>
                </a:solidFill>
              </a:rPr>
              <a:t>for</a:t>
            </a:r>
            <a:r>
              <a:rPr lang="es-ES_tradnl" b="1" dirty="0" smtClean="0">
                <a:solidFill>
                  <a:schemeClr val="bg1"/>
                </a:solidFill>
              </a:rPr>
              <a:t> EELA </a:t>
            </a:r>
            <a:r>
              <a:rPr lang="es-ES_tradnl" b="1" dirty="0" err="1" smtClean="0">
                <a:solidFill>
                  <a:schemeClr val="bg1"/>
                </a:solidFill>
              </a:rPr>
              <a:t>members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827584" y="2348856"/>
            <a:ext cx="144016" cy="144016"/>
          </a:xfrm>
          <a:prstGeom prst="rect">
            <a:avLst/>
          </a:prstGeom>
          <a:solidFill>
            <a:srgbClr val="204D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9" name="Obrázek 18" descr="botanicu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40152" y="6496876"/>
            <a:ext cx="432048" cy="316500"/>
          </a:xfrm>
          <a:prstGeom prst="rect">
            <a:avLst/>
          </a:prstGeom>
        </p:spPr>
      </p:pic>
      <p:pic>
        <p:nvPicPr>
          <p:cNvPr id="20" name="Obrázek 19" descr="Law Review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11960" y="6539220"/>
            <a:ext cx="1224136" cy="274156"/>
          </a:xfrm>
          <a:prstGeom prst="rect">
            <a:avLst/>
          </a:prstGeom>
        </p:spPr>
      </p:pic>
      <p:pic>
        <p:nvPicPr>
          <p:cNvPr id="21" name="Obrázek 20" descr="czela_logo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316416" y="6525344"/>
            <a:ext cx="600067" cy="288032"/>
          </a:xfrm>
          <a:prstGeom prst="rect">
            <a:avLst/>
          </a:prstGeom>
        </p:spPr>
      </p:pic>
      <p:pic>
        <p:nvPicPr>
          <p:cNvPr id="22" name="Obrázek 21" descr="epravo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020272" y="6597352"/>
            <a:ext cx="773571" cy="144016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1169107" y="2226894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rgbClr val="A0271F"/>
                </a:solidFill>
              </a:rPr>
              <a:t>CONTRIBUTION TO LAW MAKING PROCESS</a:t>
            </a:r>
            <a:endParaRPr lang="es-ES_tradnl" b="1" dirty="0">
              <a:solidFill>
                <a:srgbClr val="A0271F"/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827584" y="2780928"/>
            <a:ext cx="778886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204D6C"/>
                </a:solidFill>
              </a:rPr>
              <a:t>Most NA contribute in formal or informal process to draft legislation, for example by formal Government consultations or in pre-legislative stage</a:t>
            </a:r>
            <a:br>
              <a:rPr lang="en-US" dirty="0" smtClean="0">
                <a:solidFill>
                  <a:srgbClr val="204D6C"/>
                </a:solidFill>
              </a:rPr>
            </a:br>
            <a:endParaRPr lang="en-US" dirty="0" smtClean="0">
              <a:solidFill>
                <a:srgbClr val="204D6C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204D6C"/>
                </a:solidFill>
              </a:rPr>
              <a:t>AGI </a:t>
            </a:r>
            <a:r>
              <a:rPr lang="en-US" dirty="0">
                <a:solidFill>
                  <a:srgbClr val="204D6C"/>
                </a:solidFill>
              </a:rPr>
              <a:t>(</a:t>
            </a:r>
            <a:r>
              <a:rPr lang="en-US" dirty="0" smtClean="0">
                <a:solidFill>
                  <a:srgbClr val="204D6C"/>
                </a:solidFill>
              </a:rPr>
              <a:t>Italy) suggested a change in procedural rules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204D6C"/>
                </a:solidFill>
              </a:rPr>
              <a:t>ELA (UK) commented proposals to extend trading in retail shops on Sunday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204D6C"/>
                </a:solidFill>
              </a:rPr>
              <a:t>VAAN (NL) is initiating empirical research on changes in employment law in 2015</a:t>
            </a:r>
            <a:br>
              <a:rPr lang="en-US" dirty="0" smtClean="0">
                <a:solidFill>
                  <a:srgbClr val="204D6C"/>
                </a:solidFill>
              </a:rPr>
            </a:br>
            <a:endParaRPr lang="en-US" dirty="0" smtClean="0">
              <a:solidFill>
                <a:srgbClr val="204D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65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EELA_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1" y="216000"/>
            <a:ext cx="3732107" cy="1152128"/>
          </a:xfrm>
          <a:prstGeom prst="rect">
            <a:avLst/>
          </a:prstGeom>
        </p:spPr>
      </p:pic>
      <p:sp>
        <p:nvSpPr>
          <p:cNvPr id="17" name="TextovéPole 16"/>
          <p:cNvSpPr txBox="1"/>
          <p:nvPr/>
        </p:nvSpPr>
        <p:spPr>
          <a:xfrm>
            <a:off x="1403648" y="1556792"/>
            <a:ext cx="7560840" cy="464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cs-CZ" dirty="0">
              <a:solidFill>
                <a:srgbClr val="204D6C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6282000"/>
            <a:ext cx="9144000" cy="171336"/>
          </a:xfrm>
          <a:prstGeom prst="rect">
            <a:avLst/>
          </a:prstGeom>
          <a:solidFill>
            <a:srgbClr val="A027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14" name="Přímá spojovací čára 13"/>
          <p:cNvCxnSpPr/>
          <p:nvPr/>
        </p:nvCxnSpPr>
        <p:spPr>
          <a:xfrm>
            <a:off x="0" y="6282000"/>
            <a:ext cx="9144000" cy="0"/>
          </a:xfrm>
          <a:prstGeom prst="line">
            <a:avLst/>
          </a:prstGeom>
          <a:ln w="19050">
            <a:solidFill>
              <a:srgbClr val="204D6C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bdélník 3"/>
          <p:cNvSpPr/>
          <p:nvPr/>
        </p:nvSpPr>
        <p:spPr>
          <a:xfrm>
            <a:off x="4139952" y="0"/>
            <a:ext cx="5003752" cy="1124744"/>
          </a:xfrm>
          <a:prstGeom prst="rect">
            <a:avLst/>
          </a:prstGeom>
          <a:solidFill>
            <a:srgbClr val="A027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" name="Přímá spojovací čára 11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19050">
            <a:solidFill>
              <a:srgbClr val="A0271F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4139952" y="360000"/>
            <a:ext cx="5004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bg1"/>
                </a:solidFill>
              </a:rPr>
              <a:t>Session</a:t>
            </a:r>
            <a:r>
              <a:rPr lang="es-ES_tradnl" b="1" dirty="0" smtClean="0">
                <a:solidFill>
                  <a:schemeClr val="bg1"/>
                </a:solidFill>
              </a:rPr>
              <a:t> IV</a:t>
            </a:r>
            <a:r>
              <a:rPr lang="cs-CZ" b="1" dirty="0" smtClean="0">
                <a:solidFill>
                  <a:schemeClr val="bg1"/>
                </a:solidFill>
              </a:rPr>
              <a:t> – </a:t>
            </a:r>
            <a:r>
              <a:rPr lang="es-ES_tradnl" b="1" dirty="0" err="1" smtClean="0">
                <a:solidFill>
                  <a:schemeClr val="bg1"/>
                </a:solidFill>
              </a:rPr>
              <a:t>National</a:t>
            </a:r>
            <a:r>
              <a:rPr lang="es-ES_tradnl" b="1" dirty="0" smtClean="0">
                <a:solidFill>
                  <a:schemeClr val="bg1"/>
                </a:solidFill>
              </a:rPr>
              <a:t> </a:t>
            </a:r>
            <a:r>
              <a:rPr lang="es-ES_tradnl" b="1" dirty="0" err="1" smtClean="0">
                <a:solidFill>
                  <a:schemeClr val="bg1"/>
                </a:solidFill>
              </a:rPr>
              <a:t>Associations</a:t>
            </a:r>
            <a:r>
              <a:rPr lang="es-ES_tradnl" b="1" dirty="0" smtClean="0">
                <a:solidFill>
                  <a:schemeClr val="bg1"/>
                </a:solidFill>
              </a:rPr>
              <a:t> of </a:t>
            </a:r>
            <a:r>
              <a:rPr lang="es-ES_tradnl" b="1" dirty="0" err="1" smtClean="0">
                <a:solidFill>
                  <a:schemeClr val="bg1"/>
                </a:solidFill>
              </a:rPr>
              <a:t>Employment</a:t>
            </a:r>
            <a:r>
              <a:rPr lang="es-ES_tradnl" b="1" dirty="0" smtClean="0">
                <a:solidFill>
                  <a:schemeClr val="bg1"/>
                </a:solidFill>
              </a:rPr>
              <a:t> </a:t>
            </a:r>
            <a:r>
              <a:rPr lang="es-ES_tradnl" b="1" dirty="0" err="1" smtClean="0">
                <a:solidFill>
                  <a:schemeClr val="bg1"/>
                </a:solidFill>
              </a:rPr>
              <a:t>Lawyers</a:t>
            </a:r>
            <a:r>
              <a:rPr lang="es-ES_tradnl" b="1" dirty="0" smtClean="0">
                <a:solidFill>
                  <a:schemeClr val="bg1"/>
                </a:solidFill>
              </a:rPr>
              <a:t> </a:t>
            </a:r>
            <a:r>
              <a:rPr lang="es-ES_tradnl" b="1" dirty="0" err="1" smtClean="0">
                <a:solidFill>
                  <a:schemeClr val="bg1"/>
                </a:solidFill>
              </a:rPr>
              <a:t>for</a:t>
            </a:r>
            <a:r>
              <a:rPr lang="es-ES_tradnl" b="1" dirty="0" smtClean="0">
                <a:solidFill>
                  <a:schemeClr val="bg1"/>
                </a:solidFill>
              </a:rPr>
              <a:t> EELA </a:t>
            </a:r>
            <a:r>
              <a:rPr lang="es-ES_tradnl" b="1" dirty="0" err="1" smtClean="0">
                <a:solidFill>
                  <a:schemeClr val="bg1"/>
                </a:solidFill>
              </a:rPr>
              <a:t>members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827584" y="2348856"/>
            <a:ext cx="144016" cy="144016"/>
          </a:xfrm>
          <a:prstGeom prst="rect">
            <a:avLst/>
          </a:prstGeom>
          <a:solidFill>
            <a:srgbClr val="204D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9" name="Obrázek 18" descr="botanicu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40152" y="6496876"/>
            <a:ext cx="432048" cy="316500"/>
          </a:xfrm>
          <a:prstGeom prst="rect">
            <a:avLst/>
          </a:prstGeom>
        </p:spPr>
      </p:pic>
      <p:pic>
        <p:nvPicPr>
          <p:cNvPr id="20" name="Obrázek 19" descr="Law Review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11960" y="6539220"/>
            <a:ext cx="1224136" cy="274156"/>
          </a:xfrm>
          <a:prstGeom prst="rect">
            <a:avLst/>
          </a:prstGeom>
        </p:spPr>
      </p:pic>
      <p:pic>
        <p:nvPicPr>
          <p:cNvPr id="21" name="Obrázek 20" descr="czela_logo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316416" y="6525344"/>
            <a:ext cx="600067" cy="288032"/>
          </a:xfrm>
          <a:prstGeom prst="rect">
            <a:avLst/>
          </a:prstGeom>
        </p:spPr>
      </p:pic>
      <p:pic>
        <p:nvPicPr>
          <p:cNvPr id="22" name="Obrázek 21" descr="epravo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020272" y="6597352"/>
            <a:ext cx="773571" cy="144016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1169107" y="2226894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rgbClr val="A0271F"/>
                </a:solidFill>
              </a:rPr>
              <a:t>REPRESENTATION OF MEMBERS' VIEWS</a:t>
            </a:r>
            <a:endParaRPr lang="es-ES_tradnl" b="1" dirty="0">
              <a:solidFill>
                <a:srgbClr val="A0271F"/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827584" y="2780928"/>
            <a:ext cx="778886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04D6C"/>
                </a:solidFill>
              </a:rPr>
              <a:t>All NA represent diverse views </a:t>
            </a:r>
            <a:r>
              <a:rPr lang="en-US" dirty="0" smtClean="0">
                <a:solidFill>
                  <a:srgbClr val="204D6C"/>
                </a:solidFill>
              </a:rPr>
              <a:t>of lawyers </a:t>
            </a:r>
            <a:r>
              <a:rPr lang="en-US" dirty="0">
                <a:solidFill>
                  <a:srgbClr val="204D6C"/>
                </a:solidFill>
              </a:rPr>
              <a:t>acting for employers, employees or </a:t>
            </a:r>
            <a:r>
              <a:rPr lang="en-US" dirty="0" err="1">
                <a:solidFill>
                  <a:srgbClr val="204D6C"/>
                </a:solidFill>
              </a:rPr>
              <a:t>labour</a:t>
            </a:r>
            <a:r>
              <a:rPr lang="en-US" dirty="0">
                <a:solidFill>
                  <a:srgbClr val="204D6C"/>
                </a:solidFill>
              </a:rPr>
              <a:t> </a:t>
            </a:r>
            <a:r>
              <a:rPr lang="en-US" dirty="0" smtClean="0">
                <a:solidFill>
                  <a:srgbClr val="204D6C"/>
                </a:solidFill>
              </a:rPr>
              <a:t>unions</a:t>
            </a:r>
            <a:br>
              <a:rPr lang="en-US" dirty="0" smtClean="0">
                <a:solidFill>
                  <a:srgbClr val="204D6C"/>
                </a:solidFill>
              </a:rPr>
            </a:br>
            <a:endParaRPr lang="en-US" dirty="0" smtClean="0">
              <a:solidFill>
                <a:srgbClr val="204D6C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204D6C"/>
                </a:solidFill>
              </a:rPr>
              <a:t>AGI (Italy) balances the management positions (lawyers assisting employers and employees)</a:t>
            </a:r>
            <a:br>
              <a:rPr lang="en-US" dirty="0" smtClean="0">
                <a:solidFill>
                  <a:srgbClr val="204D6C"/>
                </a:solidFill>
              </a:rPr>
            </a:br>
            <a:endParaRPr lang="en-US" dirty="0">
              <a:solidFill>
                <a:srgbClr val="204D6C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04D6C"/>
                </a:solidFill>
              </a:rPr>
              <a:t>Observing political and confessional neutrality is a strength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>
              <a:solidFill>
                <a:srgbClr val="204D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28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EELA_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1" y="216000"/>
            <a:ext cx="3732107" cy="1152128"/>
          </a:xfrm>
          <a:prstGeom prst="rect">
            <a:avLst/>
          </a:prstGeom>
        </p:spPr>
      </p:pic>
      <p:sp>
        <p:nvSpPr>
          <p:cNvPr id="17" name="TextovéPole 16"/>
          <p:cNvSpPr txBox="1"/>
          <p:nvPr/>
        </p:nvSpPr>
        <p:spPr>
          <a:xfrm>
            <a:off x="1403648" y="1556792"/>
            <a:ext cx="7560840" cy="464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cs-CZ" dirty="0">
              <a:solidFill>
                <a:srgbClr val="204D6C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6282000"/>
            <a:ext cx="9144000" cy="171336"/>
          </a:xfrm>
          <a:prstGeom prst="rect">
            <a:avLst/>
          </a:prstGeom>
          <a:solidFill>
            <a:srgbClr val="A027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14" name="Přímá spojovací čára 13"/>
          <p:cNvCxnSpPr/>
          <p:nvPr/>
        </p:nvCxnSpPr>
        <p:spPr>
          <a:xfrm>
            <a:off x="0" y="6282000"/>
            <a:ext cx="9144000" cy="0"/>
          </a:xfrm>
          <a:prstGeom prst="line">
            <a:avLst/>
          </a:prstGeom>
          <a:ln w="19050">
            <a:solidFill>
              <a:srgbClr val="204D6C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bdélník 3"/>
          <p:cNvSpPr/>
          <p:nvPr/>
        </p:nvSpPr>
        <p:spPr>
          <a:xfrm>
            <a:off x="4139952" y="0"/>
            <a:ext cx="5003752" cy="1124744"/>
          </a:xfrm>
          <a:prstGeom prst="rect">
            <a:avLst/>
          </a:prstGeom>
          <a:solidFill>
            <a:srgbClr val="A027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" name="Přímá spojovací čára 11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19050">
            <a:solidFill>
              <a:srgbClr val="A0271F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4139952" y="360000"/>
            <a:ext cx="5004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bg1"/>
                </a:solidFill>
              </a:rPr>
              <a:t>Session</a:t>
            </a:r>
            <a:r>
              <a:rPr lang="es-ES_tradnl" b="1" dirty="0" smtClean="0">
                <a:solidFill>
                  <a:schemeClr val="bg1"/>
                </a:solidFill>
              </a:rPr>
              <a:t> IV</a:t>
            </a:r>
            <a:r>
              <a:rPr lang="cs-CZ" b="1" dirty="0" smtClean="0">
                <a:solidFill>
                  <a:schemeClr val="bg1"/>
                </a:solidFill>
              </a:rPr>
              <a:t> – </a:t>
            </a:r>
            <a:r>
              <a:rPr lang="es-ES_tradnl" b="1" dirty="0" err="1" smtClean="0">
                <a:solidFill>
                  <a:schemeClr val="bg1"/>
                </a:solidFill>
              </a:rPr>
              <a:t>National</a:t>
            </a:r>
            <a:r>
              <a:rPr lang="es-ES_tradnl" b="1" dirty="0" smtClean="0">
                <a:solidFill>
                  <a:schemeClr val="bg1"/>
                </a:solidFill>
              </a:rPr>
              <a:t> </a:t>
            </a:r>
            <a:r>
              <a:rPr lang="es-ES_tradnl" b="1" dirty="0" err="1" smtClean="0">
                <a:solidFill>
                  <a:schemeClr val="bg1"/>
                </a:solidFill>
              </a:rPr>
              <a:t>Associations</a:t>
            </a:r>
            <a:r>
              <a:rPr lang="es-ES_tradnl" b="1" dirty="0" smtClean="0">
                <a:solidFill>
                  <a:schemeClr val="bg1"/>
                </a:solidFill>
              </a:rPr>
              <a:t> of </a:t>
            </a:r>
            <a:r>
              <a:rPr lang="es-ES_tradnl" b="1" dirty="0" err="1" smtClean="0">
                <a:solidFill>
                  <a:schemeClr val="bg1"/>
                </a:solidFill>
              </a:rPr>
              <a:t>Employment</a:t>
            </a:r>
            <a:r>
              <a:rPr lang="es-ES_tradnl" b="1" dirty="0" smtClean="0">
                <a:solidFill>
                  <a:schemeClr val="bg1"/>
                </a:solidFill>
              </a:rPr>
              <a:t> </a:t>
            </a:r>
            <a:r>
              <a:rPr lang="es-ES_tradnl" b="1" dirty="0" err="1" smtClean="0">
                <a:solidFill>
                  <a:schemeClr val="bg1"/>
                </a:solidFill>
              </a:rPr>
              <a:t>Lawyers</a:t>
            </a:r>
            <a:r>
              <a:rPr lang="es-ES_tradnl" b="1" dirty="0" smtClean="0">
                <a:solidFill>
                  <a:schemeClr val="bg1"/>
                </a:solidFill>
              </a:rPr>
              <a:t> </a:t>
            </a:r>
            <a:r>
              <a:rPr lang="es-ES_tradnl" b="1" dirty="0" err="1" smtClean="0">
                <a:solidFill>
                  <a:schemeClr val="bg1"/>
                </a:solidFill>
              </a:rPr>
              <a:t>for</a:t>
            </a:r>
            <a:r>
              <a:rPr lang="es-ES_tradnl" b="1" dirty="0" smtClean="0">
                <a:solidFill>
                  <a:schemeClr val="bg1"/>
                </a:solidFill>
              </a:rPr>
              <a:t> EELA </a:t>
            </a:r>
            <a:r>
              <a:rPr lang="es-ES_tradnl" b="1" dirty="0" err="1" smtClean="0">
                <a:solidFill>
                  <a:schemeClr val="bg1"/>
                </a:solidFill>
              </a:rPr>
              <a:t>members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827584" y="2348856"/>
            <a:ext cx="144016" cy="144016"/>
          </a:xfrm>
          <a:prstGeom prst="rect">
            <a:avLst/>
          </a:prstGeom>
          <a:solidFill>
            <a:srgbClr val="204D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9" name="Obrázek 18" descr="botanicu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40152" y="6496876"/>
            <a:ext cx="432048" cy="316500"/>
          </a:xfrm>
          <a:prstGeom prst="rect">
            <a:avLst/>
          </a:prstGeom>
        </p:spPr>
      </p:pic>
      <p:pic>
        <p:nvPicPr>
          <p:cNvPr id="20" name="Obrázek 19" descr="Law Review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11960" y="6539220"/>
            <a:ext cx="1224136" cy="274156"/>
          </a:xfrm>
          <a:prstGeom prst="rect">
            <a:avLst/>
          </a:prstGeom>
        </p:spPr>
      </p:pic>
      <p:pic>
        <p:nvPicPr>
          <p:cNvPr id="21" name="Obrázek 20" descr="czela_logo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316416" y="6525344"/>
            <a:ext cx="600067" cy="288032"/>
          </a:xfrm>
          <a:prstGeom prst="rect">
            <a:avLst/>
          </a:prstGeom>
        </p:spPr>
      </p:pic>
      <p:pic>
        <p:nvPicPr>
          <p:cNvPr id="22" name="Obrázek 21" descr="epravo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020272" y="6597352"/>
            <a:ext cx="773571" cy="144016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1169107" y="2226894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rgbClr val="A0271F"/>
                </a:solidFill>
              </a:rPr>
              <a:t>ADR</a:t>
            </a:r>
            <a:endParaRPr lang="es-ES_tradnl" b="1" dirty="0">
              <a:solidFill>
                <a:srgbClr val="A0271F"/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827584" y="2780928"/>
            <a:ext cx="778886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204D6C"/>
                </a:solidFill>
              </a:rPr>
              <a:t>ADR growing in importance in most jurisdictions</a:t>
            </a:r>
            <a:br>
              <a:rPr lang="en-US" dirty="0" smtClean="0">
                <a:solidFill>
                  <a:srgbClr val="204D6C"/>
                </a:solidFill>
              </a:rPr>
            </a:br>
            <a:endParaRPr lang="en-US" dirty="0" smtClean="0">
              <a:solidFill>
                <a:srgbClr val="204D6C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204D6C"/>
                </a:solidFill>
              </a:rPr>
              <a:t>NL: specific employment law mediators association (VAM)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204D6C"/>
                </a:solidFill>
              </a:rPr>
              <a:t>Germany: working group within DAV dealing with ADR (although in employment law ADR no big role)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204D6C"/>
                </a:solidFill>
              </a:rPr>
              <a:t>UK: ELA set up sub committee Arbitration and ADR (increased use of arbitration, especially in high value employment law claims)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204D6C"/>
                </a:solidFill>
              </a:rPr>
              <a:t>Italy: AGI set up ADR committee (settling disputes)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>
              <a:solidFill>
                <a:srgbClr val="204D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57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EELA_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1" y="216000"/>
            <a:ext cx="3732107" cy="1152128"/>
          </a:xfrm>
          <a:prstGeom prst="rect">
            <a:avLst/>
          </a:prstGeom>
        </p:spPr>
      </p:pic>
      <p:sp>
        <p:nvSpPr>
          <p:cNvPr id="17" name="TextovéPole 16"/>
          <p:cNvSpPr txBox="1"/>
          <p:nvPr/>
        </p:nvSpPr>
        <p:spPr>
          <a:xfrm>
            <a:off x="1403648" y="1556792"/>
            <a:ext cx="7560840" cy="464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cs-CZ" dirty="0">
              <a:solidFill>
                <a:srgbClr val="204D6C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6282000"/>
            <a:ext cx="9144000" cy="171336"/>
          </a:xfrm>
          <a:prstGeom prst="rect">
            <a:avLst/>
          </a:prstGeom>
          <a:solidFill>
            <a:srgbClr val="A027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14" name="Přímá spojovací čára 13"/>
          <p:cNvCxnSpPr/>
          <p:nvPr/>
        </p:nvCxnSpPr>
        <p:spPr>
          <a:xfrm>
            <a:off x="0" y="6282000"/>
            <a:ext cx="9144000" cy="0"/>
          </a:xfrm>
          <a:prstGeom prst="line">
            <a:avLst/>
          </a:prstGeom>
          <a:ln w="19050">
            <a:solidFill>
              <a:srgbClr val="204D6C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bdélník 3"/>
          <p:cNvSpPr/>
          <p:nvPr/>
        </p:nvSpPr>
        <p:spPr>
          <a:xfrm>
            <a:off x="4139952" y="0"/>
            <a:ext cx="5003752" cy="1124744"/>
          </a:xfrm>
          <a:prstGeom prst="rect">
            <a:avLst/>
          </a:prstGeom>
          <a:solidFill>
            <a:srgbClr val="A027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" name="Přímá spojovací čára 11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19050">
            <a:solidFill>
              <a:srgbClr val="A0271F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4139952" y="360000"/>
            <a:ext cx="5004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bg1"/>
                </a:solidFill>
              </a:rPr>
              <a:t>Session</a:t>
            </a:r>
            <a:r>
              <a:rPr lang="es-ES_tradnl" b="1" dirty="0" smtClean="0">
                <a:solidFill>
                  <a:schemeClr val="bg1"/>
                </a:solidFill>
              </a:rPr>
              <a:t> IV</a:t>
            </a:r>
            <a:r>
              <a:rPr lang="cs-CZ" b="1" dirty="0" smtClean="0">
                <a:solidFill>
                  <a:schemeClr val="bg1"/>
                </a:solidFill>
              </a:rPr>
              <a:t> – </a:t>
            </a:r>
            <a:r>
              <a:rPr lang="es-ES_tradnl" b="1" dirty="0" err="1" smtClean="0">
                <a:solidFill>
                  <a:schemeClr val="bg1"/>
                </a:solidFill>
              </a:rPr>
              <a:t>National</a:t>
            </a:r>
            <a:r>
              <a:rPr lang="es-ES_tradnl" b="1" dirty="0" smtClean="0">
                <a:solidFill>
                  <a:schemeClr val="bg1"/>
                </a:solidFill>
              </a:rPr>
              <a:t> </a:t>
            </a:r>
            <a:r>
              <a:rPr lang="es-ES_tradnl" b="1" dirty="0" err="1" smtClean="0">
                <a:solidFill>
                  <a:schemeClr val="bg1"/>
                </a:solidFill>
              </a:rPr>
              <a:t>Associations</a:t>
            </a:r>
            <a:r>
              <a:rPr lang="es-ES_tradnl" b="1" dirty="0" smtClean="0">
                <a:solidFill>
                  <a:schemeClr val="bg1"/>
                </a:solidFill>
              </a:rPr>
              <a:t> of </a:t>
            </a:r>
            <a:r>
              <a:rPr lang="es-ES_tradnl" b="1" dirty="0" err="1" smtClean="0">
                <a:solidFill>
                  <a:schemeClr val="bg1"/>
                </a:solidFill>
              </a:rPr>
              <a:t>Employment</a:t>
            </a:r>
            <a:r>
              <a:rPr lang="es-ES_tradnl" b="1" dirty="0" smtClean="0">
                <a:solidFill>
                  <a:schemeClr val="bg1"/>
                </a:solidFill>
              </a:rPr>
              <a:t> </a:t>
            </a:r>
            <a:r>
              <a:rPr lang="es-ES_tradnl" b="1" dirty="0" err="1" smtClean="0">
                <a:solidFill>
                  <a:schemeClr val="bg1"/>
                </a:solidFill>
              </a:rPr>
              <a:t>Lawyers</a:t>
            </a:r>
            <a:r>
              <a:rPr lang="es-ES_tradnl" b="1" dirty="0" smtClean="0">
                <a:solidFill>
                  <a:schemeClr val="bg1"/>
                </a:solidFill>
              </a:rPr>
              <a:t> </a:t>
            </a:r>
            <a:r>
              <a:rPr lang="es-ES_tradnl" b="1" dirty="0" err="1" smtClean="0">
                <a:solidFill>
                  <a:schemeClr val="bg1"/>
                </a:solidFill>
              </a:rPr>
              <a:t>for</a:t>
            </a:r>
            <a:r>
              <a:rPr lang="es-ES_tradnl" b="1" dirty="0" smtClean="0">
                <a:solidFill>
                  <a:schemeClr val="bg1"/>
                </a:solidFill>
              </a:rPr>
              <a:t> EELA </a:t>
            </a:r>
            <a:r>
              <a:rPr lang="es-ES_tradnl" b="1" dirty="0" err="1" smtClean="0">
                <a:solidFill>
                  <a:schemeClr val="bg1"/>
                </a:solidFill>
              </a:rPr>
              <a:t>members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827584" y="2348856"/>
            <a:ext cx="144016" cy="144016"/>
          </a:xfrm>
          <a:prstGeom prst="rect">
            <a:avLst/>
          </a:prstGeom>
          <a:solidFill>
            <a:srgbClr val="204D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9" name="Obrázek 18" descr="botanicu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40152" y="6496876"/>
            <a:ext cx="432048" cy="316500"/>
          </a:xfrm>
          <a:prstGeom prst="rect">
            <a:avLst/>
          </a:prstGeom>
        </p:spPr>
      </p:pic>
      <p:pic>
        <p:nvPicPr>
          <p:cNvPr id="20" name="Obrázek 19" descr="Law Review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11960" y="6539220"/>
            <a:ext cx="1224136" cy="274156"/>
          </a:xfrm>
          <a:prstGeom prst="rect">
            <a:avLst/>
          </a:prstGeom>
        </p:spPr>
      </p:pic>
      <p:pic>
        <p:nvPicPr>
          <p:cNvPr id="21" name="Obrázek 20" descr="czela_logo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316416" y="6525344"/>
            <a:ext cx="600067" cy="288032"/>
          </a:xfrm>
          <a:prstGeom prst="rect">
            <a:avLst/>
          </a:prstGeom>
        </p:spPr>
      </p:pic>
      <p:pic>
        <p:nvPicPr>
          <p:cNvPr id="22" name="Obrázek 21" descr="epravo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020272" y="6597352"/>
            <a:ext cx="773571" cy="144016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1169107" y="2226894"/>
            <a:ext cx="662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rgbClr val="A0271F"/>
                </a:solidFill>
              </a:rPr>
              <a:t>DIFFERENT CHALLENGES IN EMPLOYMENT LAW MARKET AND PRACTICE</a:t>
            </a:r>
            <a:endParaRPr lang="es-ES_tradnl" b="1" dirty="0">
              <a:solidFill>
                <a:srgbClr val="A0271F"/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827584" y="2780928"/>
            <a:ext cx="778886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04D6C"/>
                </a:solidFill>
              </a:rPr>
              <a:t>All NA </a:t>
            </a:r>
            <a:r>
              <a:rPr lang="en-US" dirty="0" smtClean="0">
                <a:solidFill>
                  <a:srgbClr val="204D6C"/>
                </a:solidFill>
              </a:rPr>
              <a:t>face </a:t>
            </a:r>
            <a:r>
              <a:rPr lang="en-US" dirty="0">
                <a:solidFill>
                  <a:srgbClr val="204D6C"/>
                </a:solidFill>
              </a:rPr>
              <a:t>their own challenges </a:t>
            </a:r>
            <a:r>
              <a:rPr lang="en-US" dirty="0" smtClean="0">
                <a:solidFill>
                  <a:srgbClr val="204D6C"/>
                </a:solidFill>
              </a:rPr>
              <a:t>concerning changes </a:t>
            </a:r>
            <a:r>
              <a:rPr lang="en-US" dirty="0">
                <a:solidFill>
                  <a:srgbClr val="204D6C"/>
                </a:solidFill>
              </a:rPr>
              <a:t>to substantive law, </a:t>
            </a:r>
            <a:r>
              <a:rPr lang="en-US" dirty="0" smtClean="0">
                <a:solidFill>
                  <a:srgbClr val="204D6C"/>
                </a:solidFill>
              </a:rPr>
              <a:t>procedures </a:t>
            </a:r>
            <a:r>
              <a:rPr lang="en-US" dirty="0">
                <a:solidFill>
                  <a:srgbClr val="204D6C"/>
                </a:solidFill>
              </a:rPr>
              <a:t>and the market for employment law services </a:t>
            </a:r>
            <a:r>
              <a:rPr lang="en-US" dirty="0" smtClean="0">
                <a:solidFill>
                  <a:srgbClr val="204D6C"/>
                </a:solidFill>
              </a:rPr>
              <a:t/>
            </a:r>
            <a:br>
              <a:rPr lang="en-US" dirty="0" smtClean="0">
                <a:solidFill>
                  <a:srgbClr val="204D6C"/>
                </a:solidFill>
              </a:rPr>
            </a:br>
            <a:endParaRPr lang="en-US" dirty="0" smtClean="0">
              <a:solidFill>
                <a:srgbClr val="204D6C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204D6C"/>
                </a:solidFill>
              </a:rPr>
              <a:t>UK: </a:t>
            </a:r>
            <a:r>
              <a:rPr lang="en-US" dirty="0">
                <a:solidFill>
                  <a:srgbClr val="204D6C"/>
                </a:solidFill>
              </a:rPr>
              <a:t>pro bono work is an important feature of </a:t>
            </a:r>
            <a:r>
              <a:rPr lang="en-US" dirty="0" smtClean="0">
                <a:solidFill>
                  <a:srgbClr val="204D6C"/>
                </a:solidFill>
              </a:rPr>
              <a:t>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204D6C"/>
                </a:solidFill>
              </a:rPr>
              <a:t>Denmark: competition with accountants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204D6C"/>
                </a:solidFill>
              </a:rPr>
              <a:t>Germany: significant increase number of lawyers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204D6C"/>
                </a:solidFill>
              </a:rPr>
              <a:t>Spain: </a:t>
            </a:r>
            <a:r>
              <a:rPr lang="en-US" dirty="0">
                <a:solidFill>
                  <a:srgbClr val="204D6C"/>
                </a:solidFill>
              </a:rPr>
              <a:t>u</a:t>
            </a:r>
            <a:r>
              <a:rPr lang="en-US" dirty="0" smtClean="0">
                <a:solidFill>
                  <a:srgbClr val="204D6C"/>
                </a:solidFill>
              </a:rPr>
              <a:t>ncertainty due to labor reform and formation of new government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204D6C"/>
                </a:solidFill>
              </a:rPr>
              <a:t>Italy: no uniformity Italian courts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204D6C"/>
                </a:solidFill>
              </a:rPr>
              <a:t>NL: uncertainty outcome legal proceedings due to new law</a:t>
            </a:r>
            <a:br>
              <a:rPr lang="en-US" dirty="0" smtClean="0">
                <a:solidFill>
                  <a:srgbClr val="204D6C"/>
                </a:solidFill>
              </a:rPr>
            </a:br>
            <a:endParaRPr lang="en-US" dirty="0" smtClean="0">
              <a:solidFill>
                <a:srgbClr val="204D6C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204D6C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>
              <a:solidFill>
                <a:srgbClr val="204D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6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EELA_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1" y="216000"/>
            <a:ext cx="3732107" cy="1152128"/>
          </a:xfrm>
          <a:prstGeom prst="rect">
            <a:avLst/>
          </a:prstGeom>
        </p:spPr>
      </p:pic>
      <p:sp>
        <p:nvSpPr>
          <p:cNvPr id="16" name="TextovéPole 15"/>
          <p:cNvSpPr txBox="1"/>
          <p:nvPr/>
        </p:nvSpPr>
        <p:spPr>
          <a:xfrm>
            <a:off x="161696" y="2060848"/>
            <a:ext cx="59224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b="1" dirty="0" smtClean="0">
                <a:solidFill>
                  <a:srgbClr val="A0271F"/>
                </a:solidFill>
              </a:rPr>
              <a:t>III Cooperation between EELA </a:t>
            </a:r>
          </a:p>
          <a:p>
            <a:pPr algn="ctr"/>
            <a:r>
              <a:rPr lang="nl-NL" sz="3200" b="1" dirty="0" smtClean="0">
                <a:solidFill>
                  <a:srgbClr val="A0271F"/>
                </a:solidFill>
              </a:rPr>
              <a:t>and National Associations</a:t>
            </a:r>
          </a:p>
          <a:p>
            <a:pPr algn="ctr"/>
            <a:r>
              <a:rPr lang="nl-NL" sz="3200" b="1" dirty="0" smtClean="0">
                <a:solidFill>
                  <a:srgbClr val="A0271F"/>
                </a:solidFill>
              </a:rPr>
              <a:t>Benefits to be obtained?</a:t>
            </a:r>
            <a:endParaRPr lang="cs-CZ" sz="3200" dirty="0">
              <a:solidFill>
                <a:srgbClr val="A0271F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179512" y="3861048"/>
            <a:ext cx="5904656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b="1" dirty="0" smtClean="0">
                <a:solidFill>
                  <a:srgbClr val="A0271F"/>
                </a:solidFill>
              </a:rPr>
              <a:t>Ana Gomez, ASNALA, Spain </a:t>
            </a:r>
            <a:r>
              <a:rPr lang="en-US" b="1" dirty="0" smtClean="0">
                <a:solidFill>
                  <a:srgbClr val="A0271F"/>
                </a:solidFill>
              </a:rPr>
              <a:t> </a:t>
            </a:r>
            <a:r>
              <a:rPr lang="en-US" b="1" dirty="0">
                <a:solidFill>
                  <a:srgbClr val="C00000"/>
                </a:solidFill>
              </a:rPr>
              <a:t/>
            </a:r>
            <a:br>
              <a:rPr lang="en-US" b="1" dirty="0">
                <a:solidFill>
                  <a:srgbClr val="C00000"/>
                </a:solidFill>
              </a:rPr>
            </a:br>
            <a:r>
              <a:rPr lang="en-US" b="1" dirty="0" smtClean="0">
                <a:solidFill>
                  <a:srgbClr val="A0271F"/>
                </a:solidFill>
              </a:rPr>
              <a:t>Jacob Sand, </a:t>
            </a:r>
            <a:r>
              <a:rPr lang="en-US" b="1" dirty="0" err="1" smtClean="0">
                <a:solidFill>
                  <a:srgbClr val="A0271F"/>
                </a:solidFill>
              </a:rPr>
              <a:t>AnsættelsesAdvokater</a:t>
            </a:r>
            <a:r>
              <a:rPr lang="en-US" b="1" dirty="0" smtClean="0">
                <a:solidFill>
                  <a:srgbClr val="A0271F"/>
                </a:solidFill>
              </a:rPr>
              <a:t>, Denmark</a:t>
            </a:r>
            <a:endParaRPr lang="cs-CZ" b="1" dirty="0" smtClean="0">
              <a:solidFill>
                <a:srgbClr val="A0271F"/>
              </a:solidFill>
            </a:endParaRPr>
          </a:p>
          <a:p>
            <a:pPr algn="ctr">
              <a:lnSpc>
                <a:spcPct val="150000"/>
              </a:lnSpc>
            </a:pPr>
            <a:endParaRPr lang="cs-CZ" dirty="0">
              <a:solidFill>
                <a:srgbClr val="204D6C"/>
              </a:solidFill>
            </a:endParaRPr>
          </a:p>
        </p:txBody>
      </p:sp>
      <p:pic>
        <p:nvPicPr>
          <p:cNvPr id="10" name="Obrázek 9" descr="vaclav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69404" y="1086020"/>
            <a:ext cx="3374299" cy="5184576"/>
          </a:xfrm>
          <a:prstGeom prst="rect">
            <a:avLst/>
          </a:prstGeom>
        </p:spPr>
      </p:pic>
      <p:sp>
        <p:nvSpPr>
          <p:cNvPr id="9" name="Obdélník 8"/>
          <p:cNvSpPr/>
          <p:nvPr/>
        </p:nvSpPr>
        <p:spPr>
          <a:xfrm>
            <a:off x="0" y="6282000"/>
            <a:ext cx="9144000" cy="171336"/>
          </a:xfrm>
          <a:prstGeom prst="rect">
            <a:avLst/>
          </a:prstGeom>
          <a:solidFill>
            <a:srgbClr val="A027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14" name="Přímá spojovací čára 13"/>
          <p:cNvCxnSpPr/>
          <p:nvPr/>
        </p:nvCxnSpPr>
        <p:spPr>
          <a:xfrm>
            <a:off x="0" y="6282000"/>
            <a:ext cx="9144000" cy="0"/>
          </a:xfrm>
          <a:prstGeom prst="line">
            <a:avLst/>
          </a:prstGeom>
          <a:ln w="19050">
            <a:solidFill>
              <a:srgbClr val="204D6C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bdélník 3"/>
          <p:cNvSpPr/>
          <p:nvPr/>
        </p:nvSpPr>
        <p:spPr>
          <a:xfrm>
            <a:off x="4139952" y="0"/>
            <a:ext cx="5003752" cy="1124744"/>
          </a:xfrm>
          <a:prstGeom prst="rect">
            <a:avLst/>
          </a:prstGeom>
          <a:solidFill>
            <a:srgbClr val="A027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" name="Přímá spojovací čára 11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19050">
            <a:solidFill>
              <a:srgbClr val="A0271F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Obrázek 10" descr="botanicu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40152" y="6496876"/>
            <a:ext cx="432048" cy="316500"/>
          </a:xfrm>
          <a:prstGeom prst="rect">
            <a:avLst/>
          </a:prstGeom>
        </p:spPr>
      </p:pic>
      <p:pic>
        <p:nvPicPr>
          <p:cNvPr id="13" name="Obrázek 12" descr="Law Review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11960" y="6539220"/>
            <a:ext cx="1224136" cy="274156"/>
          </a:xfrm>
          <a:prstGeom prst="rect">
            <a:avLst/>
          </a:prstGeom>
        </p:spPr>
      </p:pic>
      <p:pic>
        <p:nvPicPr>
          <p:cNvPr id="18" name="Obrázek 17" descr="czela_logo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316416" y="6525344"/>
            <a:ext cx="600067" cy="288032"/>
          </a:xfrm>
          <a:prstGeom prst="rect">
            <a:avLst/>
          </a:prstGeom>
        </p:spPr>
      </p:pic>
      <p:pic>
        <p:nvPicPr>
          <p:cNvPr id="19" name="Obrázek 18" descr="epravo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020272" y="6597352"/>
            <a:ext cx="773571" cy="144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75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EELA_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1" y="216000"/>
            <a:ext cx="3732107" cy="1152128"/>
          </a:xfrm>
          <a:prstGeom prst="rect">
            <a:avLst/>
          </a:prstGeom>
        </p:spPr>
      </p:pic>
      <p:sp>
        <p:nvSpPr>
          <p:cNvPr id="9" name="Obdélník 8"/>
          <p:cNvSpPr/>
          <p:nvPr/>
        </p:nvSpPr>
        <p:spPr>
          <a:xfrm>
            <a:off x="0" y="6282000"/>
            <a:ext cx="9144000" cy="171336"/>
          </a:xfrm>
          <a:prstGeom prst="rect">
            <a:avLst/>
          </a:prstGeom>
          <a:solidFill>
            <a:srgbClr val="A027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14" name="Přímá spojovací čára 13"/>
          <p:cNvCxnSpPr/>
          <p:nvPr/>
        </p:nvCxnSpPr>
        <p:spPr>
          <a:xfrm>
            <a:off x="0" y="6282000"/>
            <a:ext cx="9144000" cy="0"/>
          </a:xfrm>
          <a:prstGeom prst="line">
            <a:avLst/>
          </a:prstGeom>
          <a:ln w="19050">
            <a:solidFill>
              <a:srgbClr val="204D6C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bdélník 3"/>
          <p:cNvSpPr/>
          <p:nvPr/>
        </p:nvSpPr>
        <p:spPr>
          <a:xfrm>
            <a:off x="4139952" y="0"/>
            <a:ext cx="5003752" cy="1124744"/>
          </a:xfrm>
          <a:prstGeom prst="rect">
            <a:avLst/>
          </a:prstGeom>
          <a:solidFill>
            <a:srgbClr val="A027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" name="Přímá spojovací čára 11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19050">
            <a:solidFill>
              <a:srgbClr val="A0271F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4139952" y="360000"/>
            <a:ext cx="5004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bg1"/>
                </a:solidFill>
              </a:rPr>
              <a:t>Session</a:t>
            </a:r>
            <a:r>
              <a:rPr lang="es-ES_tradnl" b="1" dirty="0" smtClean="0">
                <a:solidFill>
                  <a:schemeClr val="bg1"/>
                </a:solidFill>
              </a:rPr>
              <a:t> IV</a:t>
            </a:r>
            <a:r>
              <a:rPr lang="cs-CZ" b="1" dirty="0" smtClean="0">
                <a:solidFill>
                  <a:schemeClr val="bg1"/>
                </a:solidFill>
              </a:rPr>
              <a:t> – </a:t>
            </a:r>
            <a:r>
              <a:rPr lang="es-ES_tradnl" b="1" dirty="0" err="1" smtClean="0">
                <a:solidFill>
                  <a:schemeClr val="bg1"/>
                </a:solidFill>
              </a:rPr>
              <a:t>National</a:t>
            </a:r>
            <a:r>
              <a:rPr lang="es-ES_tradnl" b="1" dirty="0" smtClean="0">
                <a:solidFill>
                  <a:schemeClr val="bg1"/>
                </a:solidFill>
              </a:rPr>
              <a:t> </a:t>
            </a:r>
            <a:r>
              <a:rPr lang="es-ES_tradnl" b="1" dirty="0" err="1" smtClean="0">
                <a:solidFill>
                  <a:schemeClr val="bg1"/>
                </a:solidFill>
              </a:rPr>
              <a:t>Associations</a:t>
            </a:r>
            <a:r>
              <a:rPr lang="es-ES_tradnl" b="1" dirty="0" smtClean="0">
                <a:solidFill>
                  <a:schemeClr val="bg1"/>
                </a:solidFill>
              </a:rPr>
              <a:t> of </a:t>
            </a:r>
            <a:r>
              <a:rPr lang="es-ES_tradnl" b="1" dirty="0" err="1" smtClean="0">
                <a:solidFill>
                  <a:schemeClr val="bg1"/>
                </a:solidFill>
              </a:rPr>
              <a:t>Employment</a:t>
            </a:r>
            <a:r>
              <a:rPr lang="es-ES_tradnl" b="1" dirty="0" smtClean="0">
                <a:solidFill>
                  <a:schemeClr val="bg1"/>
                </a:solidFill>
              </a:rPr>
              <a:t> </a:t>
            </a:r>
            <a:r>
              <a:rPr lang="es-ES_tradnl" b="1" dirty="0" err="1" smtClean="0">
                <a:solidFill>
                  <a:schemeClr val="bg1"/>
                </a:solidFill>
              </a:rPr>
              <a:t>Lawyers</a:t>
            </a:r>
            <a:r>
              <a:rPr lang="es-ES_tradnl" b="1" dirty="0" smtClean="0">
                <a:solidFill>
                  <a:schemeClr val="bg1"/>
                </a:solidFill>
              </a:rPr>
              <a:t> </a:t>
            </a:r>
            <a:r>
              <a:rPr lang="es-ES_tradnl" b="1" dirty="0" err="1" smtClean="0">
                <a:solidFill>
                  <a:schemeClr val="bg1"/>
                </a:solidFill>
              </a:rPr>
              <a:t>for</a:t>
            </a:r>
            <a:r>
              <a:rPr lang="es-ES_tradnl" b="1" dirty="0" smtClean="0">
                <a:solidFill>
                  <a:schemeClr val="bg1"/>
                </a:solidFill>
              </a:rPr>
              <a:t> EELA </a:t>
            </a:r>
            <a:r>
              <a:rPr lang="es-ES_tradnl" b="1" dirty="0" err="1" smtClean="0">
                <a:solidFill>
                  <a:schemeClr val="bg1"/>
                </a:solidFill>
              </a:rPr>
              <a:t>members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827584" y="2348856"/>
            <a:ext cx="144016" cy="144016"/>
          </a:xfrm>
          <a:prstGeom prst="rect">
            <a:avLst/>
          </a:prstGeom>
          <a:solidFill>
            <a:srgbClr val="204D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827584" y="3323538"/>
            <a:ext cx="144016" cy="144016"/>
          </a:xfrm>
          <a:prstGeom prst="rect">
            <a:avLst/>
          </a:prstGeom>
          <a:solidFill>
            <a:srgbClr val="204D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9" name="Obrázek 18" descr="botanicu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40152" y="6496876"/>
            <a:ext cx="432048" cy="316500"/>
          </a:xfrm>
          <a:prstGeom prst="rect">
            <a:avLst/>
          </a:prstGeom>
        </p:spPr>
      </p:pic>
      <p:pic>
        <p:nvPicPr>
          <p:cNvPr id="20" name="Obrázek 19" descr="Law Review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11960" y="6539220"/>
            <a:ext cx="1224136" cy="274156"/>
          </a:xfrm>
          <a:prstGeom prst="rect">
            <a:avLst/>
          </a:prstGeom>
        </p:spPr>
      </p:pic>
      <p:pic>
        <p:nvPicPr>
          <p:cNvPr id="21" name="Obrázek 20" descr="czela_logo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316416" y="6525344"/>
            <a:ext cx="600067" cy="288032"/>
          </a:xfrm>
          <a:prstGeom prst="rect">
            <a:avLst/>
          </a:prstGeom>
        </p:spPr>
      </p:pic>
      <p:pic>
        <p:nvPicPr>
          <p:cNvPr id="22" name="Obrázek 21" descr="epravo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020272" y="6597352"/>
            <a:ext cx="773571" cy="144016"/>
          </a:xfrm>
          <a:prstGeom prst="rect">
            <a:avLst/>
          </a:prstGeom>
        </p:spPr>
      </p:pic>
      <p:sp>
        <p:nvSpPr>
          <p:cNvPr id="18" name="Obdélník 12"/>
          <p:cNvSpPr/>
          <p:nvPr/>
        </p:nvSpPr>
        <p:spPr>
          <a:xfrm>
            <a:off x="827584" y="4213540"/>
            <a:ext cx="144016" cy="144016"/>
          </a:xfrm>
          <a:prstGeom prst="rect">
            <a:avLst/>
          </a:prstGeom>
          <a:solidFill>
            <a:srgbClr val="204D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CuadroTexto 1"/>
          <p:cNvSpPr txBox="1"/>
          <p:nvPr/>
        </p:nvSpPr>
        <p:spPr>
          <a:xfrm>
            <a:off x="1304894" y="2213866"/>
            <a:ext cx="6534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chemeClr val="tx2"/>
                </a:solidFill>
              </a:rPr>
              <a:t>RESOURCE SHARING</a:t>
            </a:r>
            <a:endParaRPr lang="es-ES_tradnl" b="1" dirty="0">
              <a:solidFill>
                <a:schemeClr val="tx2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299805" y="3138872"/>
            <a:ext cx="5832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chemeClr val="tx2"/>
                </a:solidFill>
              </a:rPr>
              <a:t>KNOWLEDGE ACQUISITION</a:t>
            </a:r>
            <a:endParaRPr lang="es-ES_tradnl" b="1" dirty="0">
              <a:solidFill>
                <a:schemeClr val="tx2"/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299204" y="4100882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>
                <a:solidFill>
                  <a:schemeClr val="tx2"/>
                </a:solidFill>
              </a:rPr>
              <a:t>GROWTH AND </a:t>
            </a:r>
            <a:r>
              <a:rPr lang="es-ES_tradnl" b="1" dirty="0" smtClean="0">
                <a:solidFill>
                  <a:schemeClr val="tx2"/>
                </a:solidFill>
              </a:rPr>
              <a:t>DEVELOPMENT</a:t>
            </a:r>
            <a:endParaRPr lang="es-ES_tradnl" b="1" dirty="0">
              <a:solidFill>
                <a:schemeClr val="tx2"/>
              </a:solidFill>
            </a:endParaRPr>
          </a:p>
        </p:txBody>
      </p:sp>
      <p:sp>
        <p:nvSpPr>
          <p:cNvPr id="23" name="Obdélník 12"/>
          <p:cNvSpPr/>
          <p:nvPr/>
        </p:nvSpPr>
        <p:spPr>
          <a:xfrm>
            <a:off x="835636" y="5167919"/>
            <a:ext cx="144016" cy="144016"/>
          </a:xfrm>
          <a:prstGeom prst="rect">
            <a:avLst/>
          </a:prstGeom>
          <a:solidFill>
            <a:srgbClr val="204D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CuadroTexto 6"/>
          <p:cNvSpPr txBox="1"/>
          <p:nvPr/>
        </p:nvSpPr>
        <p:spPr>
          <a:xfrm>
            <a:off x="1299204" y="5055261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>
                <a:solidFill>
                  <a:schemeClr val="tx2"/>
                </a:solidFill>
              </a:rPr>
              <a:t>VISIBILITY AND SOCIALIZATION</a:t>
            </a:r>
          </a:p>
        </p:txBody>
      </p:sp>
    </p:spTree>
    <p:extLst>
      <p:ext uri="{BB962C8B-B14F-4D97-AF65-F5344CB8AC3E}">
        <p14:creationId xmlns:p14="http://schemas.microsoft.com/office/powerpoint/2010/main" val="83511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EELA_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1" y="216000"/>
            <a:ext cx="3732107" cy="1152128"/>
          </a:xfrm>
          <a:prstGeom prst="rect">
            <a:avLst/>
          </a:prstGeom>
        </p:spPr>
      </p:pic>
      <p:sp>
        <p:nvSpPr>
          <p:cNvPr id="16" name="TextovéPole 15"/>
          <p:cNvSpPr txBox="1"/>
          <p:nvPr/>
        </p:nvSpPr>
        <p:spPr>
          <a:xfrm>
            <a:off x="161696" y="2060848"/>
            <a:ext cx="59224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b="1" dirty="0" smtClean="0">
                <a:solidFill>
                  <a:srgbClr val="A0271F"/>
                </a:solidFill>
              </a:rPr>
              <a:t>I Specialization</a:t>
            </a:r>
            <a:endParaRPr lang="cs-CZ" sz="4000" dirty="0">
              <a:solidFill>
                <a:srgbClr val="A0271F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179512" y="3861048"/>
            <a:ext cx="5904656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b="1" dirty="0" err="1" smtClean="0">
                <a:solidFill>
                  <a:srgbClr val="A0271F"/>
                </a:solidFill>
              </a:rPr>
              <a:t>Björn</a:t>
            </a:r>
            <a:r>
              <a:rPr lang="en-US" b="1" dirty="0" smtClean="0">
                <a:solidFill>
                  <a:srgbClr val="A0271F"/>
                </a:solidFill>
              </a:rPr>
              <a:t> Otto, </a:t>
            </a:r>
            <a:r>
              <a:rPr lang="en-US" b="1" dirty="0" err="1" smtClean="0">
                <a:solidFill>
                  <a:srgbClr val="A0271F"/>
                </a:solidFill>
              </a:rPr>
              <a:t>Arbeitsgemeinschaft</a:t>
            </a:r>
            <a:r>
              <a:rPr lang="en-US" b="1" dirty="0" smtClean="0">
                <a:solidFill>
                  <a:srgbClr val="A0271F"/>
                </a:solidFill>
              </a:rPr>
              <a:t> </a:t>
            </a:r>
            <a:r>
              <a:rPr lang="en-US" b="1" dirty="0" err="1" smtClean="0">
                <a:solidFill>
                  <a:srgbClr val="A0271F"/>
                </a:solidFill>
              </a:rPr>
              <a:t>Arbeitsrecht</a:t>
            </a:r>
            <a:r>
              <a:rPr lang="en-US" b="1" dirty="0" smtClean="0">
                <a:solidFill>
                  <a:srgbClr val="A0271F"/>
                </a:solidFill>
              </a:rPr>
              <a:t>, Germany </a:t>
            </a:r>
            <a:r>
              <a:rPr lang="en-US" b="1" dirty="0" smtClean="0">
                <a:solidFill>
                  <a:srgbClr val="A0271F"/>
                </a:solidFill>
              </a:rPr>
              <a:t> </a:t>
            </a:r>
            <a:r>
              <a:rPr lang="en-US" b="1" dirty="0">
                <a:solidFill>
                  <a:srgbClr val="C00000"/>
                </a:solidFill>
              </a:rPr>
              <a:t/>
            </a:r>
            <a:br>
              <a:rPr lang="en-US" b="1" dirty="0">
                <a:solidFill>
                  <a:srgbClr val="C00000"/>
                </a:solidFill>
              </a:rPr>
            </a:br>
            <a:r>
              <a:rPr lang="en-US" b="1" dirty="0" smtClean="0">
                <a:solidFill>
                  <a:srgbClr val="A0271F"/>
                </a:solidFill>
              </a:rPr>
              <a:t>Aldo Bottini, </a:t>
            </a:r>
            <a:r>
              <a:rPr lang="cs-CZ" dirty="0" smtClean="0">
                <a:solidFill>
                  <a:srgbClr val="A0271F"/>
                </a:solidFill>
              </a:rPr>
              <a:t> </a:t>
            </a:r>
            <a:r>
              <a:rPr lang="da-DK" b="1" dirty="0" smtClean="0">
                <a:solidFill>
                  <a:srgbClr val="A0271F"/>
                </a:solidFill>
              </a:rPr>
              <a:t>AGI, </a:t>
            </a:r>
            <a:r>
              <a:rPr lang="da-DK" b="1" dirty="0" err="1" smtClean="0">
                <a:solidFill>
                  <a:srgbClr val="A0271F"/>
                </a:solidFill>
              </a:rPr>
              <a:t>Italy</a:t>
            </a:r>
            <a:endParaRPr lang="cs-CZ" b="1" dirty="0" smtClean="0">
              <a:solidFill>
                <a:srgbClr val="A0271F"/>
              </a:solidFill>
            </a:endParaRPr>
          </a:p>
          <a:p>
            <a:pPr algn="ctr">
              <a:lnSpc>
                <a:spcPct val="150000"/>
              </a:lnSpc>
            </a:pPr>
            <a:endParaRPr lang="cs-CZ" dirty="0">
              <a:solidFill>
                <a:srgbClr val="204D6C"/>
              </a:solidFill>
            </a:endParaRPr>
          </a:p>
        </p:txBody>
      </p:sp>
      <p:pic>
        <p:nvPicPr>
          <p:cNvPr id="10" name="Obrázek 9" descr="vaclav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69404" y="1086020"/>
            <a:ext cx="3374299" cy="5184576"/>
          </a:xfrm>
          <a:prstGeom prst="rect">
            <a:avLst/>
          </a:prstGeom>
        </p:spPr>
      </p:pic>
      <p:sp>
        <p:nvSpPr>
          <p:cNvPr id="9" name="Obdélník 8"/>
          <p:cNvSpPr/>
          <p:nvPr/>
        </p:nvSpPr>
        <p:spPr>
          <a:xfrm>
            <a:off x="0" y="6282000"/>
            <a:ext cx="9144000" cy="171336"/>
          </a:xfrm>
          <a:prstGeom prst="rect">
            <a:avLst/>
          </a:prstGeom>
          <a:solidFill>
            <a:srgbClr val="A027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14" name="Přímá spojovací čára 13"/>
          <p:cNvCxnSpPr/>
          <p:nvPr/>
        </p:nvCxnSpPr>
        <p:spPr>
          <a:xfrm>
            <a:off x="0" y="6282000"/>
            <a:ext cx="9144000" cy="0"/>
          </a:xfrm>
          <a:prstGeom prst="line">
            <a:avLst/>
          </a:prstGeom>
          <a:ln w="19050">
            <a:solidFill>
              <a:srgbClr val="204D6C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bdélník 3"/>
          <p:cNvSpPr/>
          <p:nvPr/>
        </p:nvSpPr>
        <p:spPr>
          <a:xfrm>
            <a:off x="4139952" y="0"/>
            <a:ext cx="5003752" cy="1124744"/>
          </a:xfrm>
          <a:prstGeom prst="rect">
            <a:avLst/>
          </a:prstGeom>
          <a:solidFill>
            <a:srgbClr val="A027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" name="Přímá spojovací čára 11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19050">
            <a:solidFill>
              <a:srgbClr val="A0271F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Obrázek 10" descr="botanicu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40152" y="6496876"/>
            <a:ext cx="432048" cy="316500"/>
          </a:xfrm>
          <a:prstGeom prst="rect">
            <a:avLst/>
          </a:prstGeom>
        </p:spPr>
      </p:pic>
      <p:pic>
        <p:nvPicPr>
          <p:cNvPr id="13" name="Obrázek 12" descr="Law Review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11960" y="6539220"/>
            <a:ext cx="1224136" cy="274156"/>
          </a:xfrm>
          <a:prstGeom prst="rect">
            <a:avLst/>
          </a:prstGeom>
        </p:spPr>
      </p:pic>
      <p:pic>
        <p:nvPicPr>
          <p:cNvPr id="18" name="Obrázek 17" descr="czela_logo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316416" y="6525344"/>
            <a:ext cx="600067" cy="288032"/>
          </a:xfrm>
          <a:prstGeom prst="rect">
            <a:avLst/>
          </a:prstGeom>
        </p:spPr>
      </p:pic>
      <p:pic>
        <p:nvPicPr>
          <p:cNvPr id="19" name="Obrázek 18" descr="epravo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020272" y="6597352"/>
            <a:ext cx="773571" cy="144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47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EELA_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1" y="216000"/>
            <a:ext cx="3732107" cy="1152128"/>
          </a:xfrm>
          <a:prstGeom prst="rect">
            <a:avLst/>
          </a:prstGeom>
        </p:spPr>
      </p:pic>
      <p:sp>
        <p:nvSpPr>
          <p:cNvPr id="17" name="TextovéPole 16"/>
          <p:cNvSpPr txBox="1"/>
          <p:nvPr/>
        </p:nvSpPr>
        <p:spPr>
          <a:xfrm>
            <a:off x="1403648" y="1556792"/>
            <a:ext cx="7560840" cy="464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cs-CZ" dirty="0">
              <a:solidFill>
                <a:srgbClr val="204D6C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6282000"/>
            <a:ext cx="9144000" cy="171336"/>
          </a:xfrm>
          <a:prstGeom prst="rect">
            <a:avLst/>
          </a:prstGeom>
          <a:solidFill>
            <a:srgbClr val="A027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14" name="Přímá spojovací čára 13"/>
          <p:cNvCxnSpPr/>
          <p:nvPr/>
        </p:nvCxnSpPr>
        <p:spPr>
          <a:xfrm>
            <a:off x="0" y="6282000"/>
            <a:ext cx="9144000" cy="0"/>
          </a:xfrm>
          <a:prstGeom prst="line">
            <a:avLst/>
          </a:prstGeom>
          <a:ln w="19050">
            <a:solidFill>
              <a:srgbClr val="204D6C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bdélník 3"/>
          <p:cNvSpPr/>
          <p:nvPr/>
        </p:nvSpPr>
        <p:spPr>
          <a:xfrm>
            <a:off x="4139952" y="0"/>
            <a:ext cx="5003752" cy="1124744"/>
          </a:xfrm>
          <a:prstGeom prst="rect">
            <a:avLst/>
          </a:prstGeom>
          <a:solidFill>
            <a:srgbClr val="A027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" name="Přímá spojovací čára 11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19050">
            <a:solidFill>
              <a:srgbClr val="A0271F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4139952" y="360000"/>
            <a:ext cx="5004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bg1"/>
                </a:solidFill>
              </a:rPr>
              <a:t>Session</a:t>
            </a:r>
            <a:r>
              <a:rPr lang="es-ES_tradnl" b="1" dirty="0" smtClean="0">
                <a:solidFill>
                  <a:schemeClr val="bg1"/>
                </a:solidFill>
              </a:rPr>
              <a:t> IV</a:t>
            </a:r>
            <a:r>
              <a:rPr lang="cs-CZ" b="1" dirty="0" smtClean="0">
                <a:solidFill>
                  <a:schemeClr val="bg1"/>
                </a:solidFill>
              </a:rPr>
              <a:t> – </a:t>
            </a:r>
            <a:r>
              <a:rPr lang="es-ES_tradnl" b="1" dirty="0" err="1" smtClean="0">
                <a:solidFill>
                  <a:schemeClr val="bg1"/>
                </a:solidFill>
              </a:rPr>
              <a:t>National</a:t>
            </a:r>
            <a:r>
              <a:rPr lang="es-ES_tradnl" b="1" dirty="0" smtClean="0">
                <a:solidFill>
                  <a:schemeClr val="bg1"/>
                </a:solidFill>
              </a:rPr>
              <a:t> </a:t>
            </a:r>
            <a:r>
              <a:rPr lang="es-ES_tradnl" b="1" dirty="0" err="1" smtClean="0">
                <a:solidFill>
                  <a:schemeClr val="bg1"/>
                </a:solidFill>
              </a:rPr>
              <a:t>Associations</a:t>
            </a:r>
            <a:r>
              <a:rPr lang="es-ES_tradnl" b="1" dirty="0" smtClean="0">
                <a:solidFill>
                  <a:schemeClr val="bg1"/>
                </a:solidFill>
              </a:rPr>
              <a:t> of </a:t>
            </a:r>
            <a:r>
              <a:rPr lang="es-ES_tradnl" b="1" dirty="0" err="1" smtClean="0">
                <a:solidFill>
                  <a:schemeClr val="bg1"/>
                </a:solidFill>
              </a:rPr>
              <a:t>Employment</a:t>
            </a:r>
            <a:r>
              <a:rPr lang="es-ES_tradnl" b="1" dirty="0" smtClean="0">
                <a:solidFill>
                  <a:schemeClr val="bg1"/>
                </a:solidFill>
              </a:rPr>
              <a:t> </a:t>
            </a:r>
            <a:r>
              <a:rPr lang="es-ES_tradnl" b="1" dirty="0" err="1" smtClean="0">
                <a:solidFill>
                  <a:schemeClr val="bg1"/>
                </a:solidFill>
              </a:rPr>
              <a:t>Lawyers</a:t>
            </a:r>
            <a:r>
              <a:rPr lang="es-ES_tradnl" b="1" dirty="0" smtClean="0">
                <a:solidFill>
                  <a:schemeClr val="bg1"/>
                </a:solidFill>
              </a:rPr>
              <a:t> </a:t>
            </a:r>
            <a:r>
              <a:rPr lang="es-ES_tradnl" b="1" dirty="0" err="1" smtClean="0">
                <a:solidFill>
                  <a:schemeClr val="bg1"/>
                </a:solidFill>
              </a:rPr>
              <a:t>for</a:t>
            </a:r>
            <a:r>
              <a:rPr lang="es-ES_tradnl" b="1" dirty="0" smtClean="0">
                <a:solidFill>
                  <a:schemeClr val="bg1"/>
                </a:solidFill>
              </a:rPr>
              <a:t> EELA </a:t>
            </a:r>
            <a:r>
              <a:rPr lang="es-ES_tradnl" b="1" dirty="0" err="1" smtClean="0">
                <a:solidFill>
                  <a:schemeClr val="bg1"/>
                </a:solidFill>
              </a:rPr>
              <a:t>members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827584" y="2348856"/>
            <a:ext cx="144016" cy="144016"/>
          </a:xfrm>
          <a:prstGeom prst="rect">
            <a:avLst/>
          </a:prstGeom>
          <a:solidFill>
            <a:srgbClr val="204D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9" name="Obrázek 18" descr="botanicu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40152" y="6496876"/>
            <a:ext cx="432048" cy="316500"/>
          </a:xfrm>
          <a:prstGeom prst="rect">
            <a:avLst/>
          </a:prstGeom>
        </p:spPr>
      </p:pic>
      <p:pic>
        <p:nvPicPr>
          <p:cNvPr id="20" name="Obrázek 19" descr="Law Review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11960" y="6539220"/>
            <a:ext cx="1224136" cy="274156"/>
          </a:xfrm>
          <a:prstGeom prst="rect">
            <a:avLst/>
          </a:prstGeom>
        </p:spPr>
      </p:pic>
      <p:pic>
        <p:nvPicPr>
          <p:cNvPr id="21" name="Obrázek 20" descr="czela_logo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316416" y="6525344"/>
            <a:ext cx="600067" cy="288032"/>
          </a:xfrm>
          <a:prstGeom prst="rect">
            <a:avLst/>
          </a:prstGeom>
        </p:spPr>
      </p:pic>
      <p:pic>
        <p:nvPicPr>
          <p:cNvPr id="22" name="Obrázek 21" descr="epravo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020272" y="6597352"/>
            <a:ext cx="773571" cy="144016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1313123" y="2236198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rgbClr val="A0271F"/>
                </a:solidFill>
              </a:rPr>
              <a:t>RESOURCE SHARING</a:t>
            </a:r>
            <a:endParaRPr lang="es-ES_tradnl" b="1" dirty="0">
              <a:solidFill>
                <a:srgbClr val="A0271F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827584" y="2924944"/>
            <a:ext cx="75608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204D6C"/>
                </a:solidFill>
              </a:rPr>
              <a:t>Gathering Employment Lawyers Associations of Europe to implement common initiatives respecting their autonomy and independence.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204D6C"/>
                </a:solidFill>
              </a:rPr>
              <a:t>Establishing a permanent link between the Employment Lawyers Associations of Europe, mainly by organizing regular meetings.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204D6C"/>
                </a:solidFill>
              </a:rPr>
              <a:t>Sharing problems and experiences with other European associations may contribute to improving local legislation.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204D6C"/>
                </a:solidFill>
              </a:rPr>
              <a:t>Useful exchange of information such as good practices, tariffs, and developing the profession in each country.</a:t>
            </a:r>
          </a:p>
        </p:txBody>
      </p:sp>
    </p:spTree>
    <p:extLst>
      <p:ext uri="{BB962C8B-B14F-4D97-AF65-F5344CB8AC3E}">
        <p14:creationId xmlns:p14="http://schemas.microsoft.com/office/powerpoint/2010/main" val="206369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EELA_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1" y="216000"/>
            <a:ext cx="3732107" cy="1152128"/>
          </a:xfrm>
          <a:prstGeom prst="rect">
            <a:avLst/>
          </a:prstGeom>
        </p:spPr>
      </p:pic>
      <p:sp>
        <p:nvSpPr>
          <p:cNvPr id="17" name="TextovéPole 16"/>
          <p:cNvSpPr txBox="1"/>
          <p:nvPr/>
        </p:nvSpPr>
        <p:spPr>
          <a:xfrm>
            <a:off x="1403648" y="1556792"/>
            <a:ext cx="7560840" cy="464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cs-CZ" dirty="0">
              <a:solidFill>
                <a:srgbClr val="204D6C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6282000"/>
            <a:ext cx="9144000" cy="171336"/>
          </a:xfrm>
          <a:prstGeom prst="rect">
            <a:avLst/>
          </a:prstGeom>
          <a:solidFill>
            <a:srgbClr val="A027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14" name="Přímá spojovací čára 13"/>
          <p:cNvCxnSpPr/>
          <p:nvPr/>
        </p:nvCxnSpPr>
        <p:spPr>
          <a:xfrm>
            <a:off x="0" y="6282000"/>
            <a:ext cx="9144000" cy="0"/>
          </a:xfrm>
          <a:prstGeom prst="line">
            <a:avLst/>
          </a:prstGeom>
          <a:ln w="19050">
            <a:solidFill>
              <a:srgbClr val="204D6C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bdélník 3"/>
          <p:cNvSpPr/>
          <p:nvPr/>
        </p:nvSpPr>
        <p:spPr>
          <a:xfrm>
            <a:off x="4139952" y="0"/>
            <a:ext cx="5003752" cy="1124744"/>
          </a:xfrm>
          <a:prstGeom prst="rect">
            <a:avLst/>
          </a:prstGeom>
          <a:solidFill>
            <a:srgbClr val="A027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" name="Přímá spojovací čára 11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19050">
            <a:solidFill>
              <a:srgbClr val="A0271F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4139952" y="360000"/>
            <a:ext cx="5004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bg1"/>
                </a:solidFill>
              </a:rPr>
              <a:t>Session</a:t>
            </a:r>
            <a:r>
              <a:rPr lang="es-ES_tradnl" b="1" dirty="0" smtClean="0">
                <a:solidFill>
                  <a:schemeClr val="bg1"/>
                </a:solidFill>
              </a:rPr>
              <a:t> IV</a:t>
            </a:r>
            <a:r>
              <a:rPr lang="cs-CZ" b="1" dirty="0" smtClean="0">
                <a:solidFill>
                  <a:schemeClr val="bg1"/>
                </a:solidFill>
              </a:rPr>
              <a:t> – </a:t>
            </a:r>
            <a:r>
              <a:rPr lang="es-ES_tradnl" b="1" dirty="0" err="1" smtClean="0">
                <a:solidFill>
                  <a:schemeClr val="bg1"/>
                </a:solidFill>
              </a:rPr>
              <a:t>National</a:t>
            </a:r>
            <a:r>
              <a:rPr lang="es-ES_tradnl" b="1" dirty="0" smtClean="0">
                <a:solidFill>
                  <a:schemeClr val="bg1"/>
                </a:solidFill>
              </a:rPr>
              <a:t> </a:t>
            </a:r>
            <a:r>
              <a:rPr lang="es-ES_tradnl" b="1" dirty="0" err="1" smtClean="0">
                <a:solidFill>
                  <a:schemeClr val="bg1"/>
                </a:solidFill>
              </a:rPr>
              <a:t>Associations</a:t>
            </a:r>
            <a:r>
              <a:rPr lang="es-ES_tradnl" b="1" dirty="0" smtClean="0">
                <a:solidFill>
                  <a:schemeClr val="bg1"/>
                </a:solidFill>
              </a:rPr>
              <a:t> of </a:t>
            </a:r>
            <a:r>
              <a:rPr lang="es-ES_tradnl" b="1" dirty="0" err="1" smtClean="0">
                <a:solidFill>
                  <a:schemeClr val="bg1"/>
                </a:solidFill>
              </a:rPr>
              <a:t>Employment</a:t>
            </a:r>
            <a:r>
              <a:rPr lang="es-ES_tradnl" b="1" dirty="0" smtClean="0">
                <a:solidFill>
                  <a:schemeClr val="bg1"/>
                </a:solidFill>
              </a:rPr>
              <a:t> </a:t>
            </a:r>
            <a:r>
              <a:rPr lang="es-ES_tradnl" b="1" dirty="0" err="1" smtClean="0">
                <a:solidFill>
                  <a:schemeClr val="bg1"/>
                </a:solidFill>
              </a:rPr>
              <a:t>Lawyers</a:t>
            </a:r>
            <a:r>
              <a:rPr lang="es-ES_tradnl" b="1" dirty="0" smtClean="0">
                <a:solidFill>
                  <a:schemeClr val="bg1"/>
                </a:solidFill>
              </a:rPr>
              <a:t> </a:t>
            </a:r>
            <a:r>
              <a:rPr lang="es-ES_tradnl" b="1" dirty="0" err="1" smtClean="0">
                <a:solidFill>
                  <a:schemeClr val="bg1"/>
                </a:solidFill>
              </a:rPr>
              <a:t>for</a:t>
            </a:r>
            <a:r>
              <a:rPr lang="es-ES_tradnl" b="1" dirty="0" smtClean="0">
                <a:solidFill>
                  <a:schemeClr val="bg1"/>
                </a:solidFill>
              </a:rPr>
              <a:t> EELA </a:t>
            </a:r>
            <a:r>
              <a:rPr lang="es-ES_tradnl" b="1" dirty="0" err="1" smtClean="0">
                <a:solidFill>
                  <a:schemeClr val="bg1"/>
                </a:solidFill>
              </a:rPr>
              <a:t>members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827584" y="2348856"/>
            <a:ext cx="144016" cy="144016"/>
          </a:xfrm>
          <a:prstGeom prst="rect">
            <a:avLst/>
          </a:prstGeom>
          <a:solidFill>
            <a:srgbClr val="204D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9" name="Obrázek 18" descr="botanicu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40152" y="6496876"/>
            <a:ext cx="432048" cy="316500"/>
          </a:xfrm>
          <a:prstGeom prst="rect">
            <a:avLst/>
          </a:prstGeom>
        </p:spPr>
      </p:pic>
      <p:pic>
        <p:nvPicPr>
          <p:cNvPr id="20" name="Obrázek 19" descr="Law Review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11960" y="6539220"/>
            <a:ext cx="1224136" cy="274156"/>
          </a:xfrm>
          <a:prstGeom prst="rect">
            <a:avLst/>
          </a:prstGeom>
        </p:spPr>
      </p:pic>
      <p:pic>
        <p:nvPicPr>
          <p:cNvPr id="21" name="Obrázek 20" descr="czela_logo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316416" y="6525344"/>
            <a:ext cx="600067" cy="288032"/>
          </a:xfrm>
          <a:prstGeom prst="rect">
            <a:avLst/>
          </a:prstGeom>
        </p:spPr>
      </p:pic>
      <p:pic>
        <p:nvPicPr>
          <p:cNvPr id="22" name="Obrázek 21" descr="epravo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020272" y="6597352"/>
            <a:ext cx="773571" cy="144016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1169107" y="2226894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rgbClr val="A0271F"/>
                </a:solidFill>
              </a:rPr>
              <a:t>KNOWLEDGE ACQUISITION</a:t>
            </a:r>
            <a:endParaRPr lang="es-ES_tradnl" b="1" dirty="0">
              <a:solidFill>
                <a:srgbClr val="A0271F"/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827584" y="2780928"/>
            <a:ext cx="778886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204D6C"/>
                </a:solidFill>
              </a:rPr>
              <a:t>Promoting development, knowledge and continued training of labour law at European level.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204D6C"/>
                </a:solidFill>
              </a:rPr>
              <a:t>Seminars, courses and lectures to train and help associations to upskill on specific issues.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204D6C"/>
                </a:solidFill>
              </a:rPr>
              <a:t>Creating a database of top qualified speakers in the field of international and EU labour law.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204D6C"/>
                </a:solidFill>
              </a:rPr>
              <a:t>Designating a representative from each European association to coordinate with EELA and the rest of the National Associations.</a:t>
            </a:r>
            <a:endParaRPr lang="en-GB" dirty="0">
              <a:solidFill>
                <a:srgbClr val="204D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08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EELA_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1" y="216000"/>
            <a:ext cx="3732107" cy="1152128"/>
          </a:xfrm>
          <a:prstGeom prst="rect">
            <a:avLst/>
          </a:prstGeom>
        </p:spPr>
      </p:pic>
      <p:sp>
        <p:nvSpPr>
          <p:cNvPr id="17" name="TextovéPole 16"/>
          <p:cNvSpPr txBox="1"/>
          <p:nvPr/>
        </p:nvSpPr>
        <p:spPr>
          <a:xfrm>
            <a:off x="1403648" y="1556792"/>
            <a:ext cx="7560840" cy="464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cs-CZ" dirty="0">
              <a:solidFill>
                <a:srgbClr val="204D6C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6282000"/>
            <a:ext cx="9144000" cy="171336"/>
          </a:xfrm>
          <a:prstGeom prst="rect">
            <a:avLst/>
          </a:prstGeom>
          <a:solidFill>
            <a:srgbClr val="A027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14" name="Přímá spojovací čára 13"/>
          <p:cNvCxnSpPr/>
          <p:nvPr/>
        </p:nvCxnSpPr>
        <p:spPr>
          <a:xfrm>
            <a:off x="0" y="6282000"/>
            <a:ext cx="9144000" cy="0"/>
          </a:xfrm>
          <a:prstGeom prst="line">
            <a:avLst/>
          </a:prstGeom>
          <a:ln w="19050">
            <a:solidFill>
              <a:srgbClr val="204D6C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bdélník 3"/>
          <p:cNvSpPr/>
          <p:nvPr/>
        </p:nvSpPr>
        <p:spPr>
          <a:xfrm>
            <a:off x="4139952" y="0"/>
            <a:ext cx="5003752" cy="1124744"/>
          </a:xfrm>
          <a:prstGeom prst="rect">
            <a:avLst/>
          </a:prstGeom>
          <a:solidFill>
            <a:srgbClr val="A027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" name="Přímá spojovací čára 11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19050">
            <a:solidFill>
              <a:srgbClr val="A0271F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4139952" y="360000"/>
            <a:ext cx="5004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bg1"/>
                </a:solidFill>
              </a:rPr>
              <a:t>Session</a:t>
            </a:r>
            <a:r>
              <a:rPr lang="es-ES_tradnl" b="1" dirty="0" smtClean="0">
                <a:solidFill>
                  <a:schemeClr val="bg1"/>
                </a:solidFill>
              </a:rPr>
              <a:t> IV</a:t>
            </a:r>
            <a:r>
              <a:rPr lang="cs-CZ" b="1" dirty="0" smtClean="0">
                <a:solidFill>
                  <a:schemeClr val="bg1"/>
                </a:solidFill>
              </a:rPr>
              <a:t> – </a:t>
            </a:r>
            <a:r>
              <a:rPr lang="es-ES_tradnl" b="1" dirty="0" err="1" smtClean="0">
                <a:solidFill>
                  <a:schemeClr val="bg1"/>
                </a:solidFill>
              </a:rPr>
              <a:t>National</a:t>
            </a:r>
            <a:r>
              <a:rPr lang="es-ES_tradnl" b="1" dirty="0" smtClean="0">
                <a:solidFill>
                  <a:schemeClr val="bg1"/>
                </a:solidFill>
              </a:rPr>
              <a:t> </a:t>
            </a:r>
            <a:r>
              <a:rPr lang="es-ES_tradnl" b="1" dirty="0" err="1" smtClean="0">
                <a:solidFill>
                  <a:schemeClr val="bg1"/>
                </a:solidFill>
              </a:rPr>
              <a:t>Associations</a:t>
            </a:r>
            <a:r>
              <a:rPr lang="es-ES_tradnl" b="1" dirty="0" smtClean="0">
                <a:solidFill>
                  <a:schemeClr val="bg1"/>
                </a:solidFill>
              </a:rPr>
              <a:t> of </a:t>
            </a:r>
            <a:r>
              <a:rPr lang="es-ES_tradnl" b="1" dirty="0" err="1" smtClean="0">
                <a:solidFill>
                  <a:schemeClr val="bg1"/>
                </a:solidFill>
              </a:rPr>
              <a:t>Employment</a:t>
            </a:r>
            <a:r>
              <a:rPr lang="es-ES_tradnl" b="1" dirty="0" smtClean="0">
                <a:solidFill>
                  <a:schemeClr val="bg1"/>
                </a:solidFill>
              </a:rPr>
              <a:t> </a:t>
            </a:r>
            <a:r>
              <a:rPr lang="es-ES_tradnl" b="1" dirty="0" err="1" smtClean="0">
                <a:solidFill>
                  <a:schemeClr val="bg1"/>
                </a:solidFill>
              </a:rPr>
              <a:t>Lawyers</a:t>
            </a:r>
            <a:r>
              <a:rPr lang="es-ES_tradnl" b="1" dirty="0" smtClean="0">
                <a:solidFill>
                  <a:schemeClr val="bg1"/>
                </a:solidFill>
              </a:rPr>
              <a:t> </a:t>
            </a:r>
            <a:r>
              <a:rPr lang="es-ES_tradnl" b="1" dirty="0" err="1" smtClean="0">
                <a:solidFill>
                  <a:schemeClr val="bg1"/>
                </a:solidFill>
              </a:rPr>
              <a:t>for</a:t>
            </a:r>
            <a:r>
              <a:rPr lang="es-ES_tradnl" b="1" dirty="0" smtClean="0">
                <a:solidFill>
                  <a:schemeClr val="bg1"/>
                </a:solidFill>
              </a:rPr>
              <a:t> EELA </a:t>
            </a:r>
            <a:r>
              <a:rPr lang="es-ES_tradnl" b="1" dirty="0" err="1" smtClean="0">
                <a:solidFill>
                  <a:schemeClr val="bg1"/>
                </a:solidFill>
              </a:rPr>
              <a:t>members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827584" y="2348856"/>
            <a:ext cx="144016" cy="144016"/>
          </a:xfrm>
          <a:prstGeom prst="rect">
            <a:avLst/>
          </a:prstGeom>
          <a:solidFill>
            <a:srgbClr val="204D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9" name="Obrázek 18" descr="botanicu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40152" y="6496876"/>
            <a:ext cx="432048" cy="316500"/>
          </a:xfrm>
          <a:prstGeom prst="rect">
            <a:avLst/>
          </a:prstGeom>
        </p:spPr>
      </p:pic>
      <p:pic>
        <p:nvPicPr>
          <p:cNvPr id="20" name="Obrázek 19" descr="Law Review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11960" y="6539220"/>
            <a:ext cx="1224136" cy="274156"/>
          </a:xfrm>
          <a:prstGeom prst="rect">
            <a:avLst/>
          </a:prstGeom>
        </p:spPr>
      </p:pic>
      <p:pic>
        <p:nvPicPr>
          <p:cNvPr id="21" name="Obrázek 20" descr="czela_logo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316416" y="6525344"/>
            <a:ext cx="600067" cy="288032"/>
          </a:xfrm>
          <a:prstGeom prst="rect">
            <a:avLst/>
          </a:prstGeom>
        </p:spPr>
      </p:pic>
      <p:pic>
        <p:nvPicPr>
          <p:cNvPr id="22" name="Obrázek 21" descr="epravo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020272" y="6597352"/>
            <a:ext cx="773571" cy="144016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1187624" y="2210327"/>
            <a:ext cx="6606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rgbClr val="A0271F"/>
                </a:solidFill>
              </a:rPr>
              <a:t>GROWTH AND DEVELOPMENT</a:t>
            </a:r>
            <a:endParaRPr lang="es-ES_tradnl" b="1" dirty="0">
              <a:solidFill>
                <a:srgbClr val="A0271F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827585" y="2852936"/>
            <a:ext cx="734481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204D6C"/>
                </a:solidFill>
              </a:rPr>
              <a:t>Expanding the view and seeing how other associations work is a great source for development through the exchange of experiences and points of view.</a:t>
            </a:r>
          </a:p>
          <a:p>
            <a:pPr algn="just"/>
            <a:endParaRPr lang="en-GB" dirty="0" smtClean="0">
              <a:solidFill>
                <a:srgbClr val="204D6C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204D6C"/>
                </a:solidFill>
              </a:rPr>
              <a:t>EELA may collect information of relevant speakers and topics for seminars and make relevant information at EU level accessible to national associations.</a:t>
            </a:r>
          </a:p>
          <a:p>
            <a:pPr algn="just"/>
            <a:endParaRPr lang="en-GB" dirty="0" smtClean="0">
              <a:solidFill>
                <a:srgbClr val="204D6C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204D6C"/>
                </a:solidFill>
              </a:rPr>
              <a:t>Cooperation between EELA and national associations can be helpful to reduce the entry barrier for approaching foreign lawyers and acquiring basic knowledge of employment law in other European countries</a:t>
            </a:r>
            <a:r>
              <a:rPr lang="es-ES_tradnl" dirty="0" smtClean="0">
                <a:solidFill>
                  <a:srgbClr val="204D6C"/>
                </a:solidFill>
              </a:rPr>
              <a:t>.</a:t>
            </a:r>
            <a:endParaRPr lang="es-ES_tradnl" dirty="0">
              <a:solidFill>
                <a:srgbClr val="204D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922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EELA_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1" y="216000"/>
            <a:ext cx="3732107" cy="1152128"/>
          </a:xfrm>
          <a:prstGeom prst="rect">
            <a:avLst/>
          </a:prstGeom>
        </p:spPr>
      </p:pic>
      <p:sp>
        <p:nvSpPr>
          <p:cNvPr id="17" name="TextovéPole 16"/>
          <p:cNvSpPr txBox="1"/>
          <p:nvPr/>
        </p:nvSpPr>
        <p:spPr>
          <a:xfrm>
            <a:off x="1403648" y="1556792"/>
            <a:ext cx="7560840" cy="464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cs-CZ" dirty="0">
              <a:solidFill>
                <a:srgbClr val="204D6C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6282000"/>
            <a:ext cx="9144000" cy="171336"/>
          </a:xfrm>
          <a:prstGeom prst="rect">
            <a:avLst/>
          </a:prstGeom>
          <a:solidFill>
            <a:srgbClr val="A027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14" name="Přímá spojovací čára 13"/>
          <p:cNvCxnSpPr/>
          <p:nvPr/>
        </p:nvCxnSpPr>
        <p:spPr>
          <a:xfrm>
            <a:off x="0" y="6282000"/>
            <a:ext cx="9144000" cy="0"/>
          </a:xfrm>
          <a:prstGeom prst="line">
            <a:avLst/>
          </a:prstGeom>
          <a:ln w="19050">
            <a:solidFill>
              <a:srgbClr val="204D6C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bdélník 3"/>
          <p:cNvSpPr/>
          <p:nvPr/>
        </p:nvSpPr>
        <p:spPr>
          <a:xfrm>
            <a:off x="4139952" y="0"/>
            <a:ext cx="5003752" cy="1124744"/>
          </a:xfrm>
          <a:prstGeom prst="rect">
            <a:avLst/>
          </a:prstGeom>
          <a:solidFill>
            <a:srgbClr val="A027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" name="Přímá spojovací čára 11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19050">
            <a:solidFill>
              <a:srgbClr val="A0271F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4139952" y="360000"/>
            <a:ext cx="5004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bg1"/>
                </a:solidFill>
              </a:rPr>
              <a:t>Session</a:t>
            </a:r>
            <a:r>
              <a:rPr lang="es-ES_tradnl" b="1" dirty="0" smtClean="0">
                <a:solidFill>
                  <a:schemeClr val="bg1"/>
                </a:solidFill>
              </a:rPr>
              <a:t> IV</a:t>
            </a:r>
            <a:r>
              <a:rPr lang="cs-CZ" b="1" dirty="0" smtClean="0">
                <a:solidFill>
                  <a:schemeClr val="bg1"/>
                </a:solidFill>
              </a:rPr>
              <a:t> – </a:t>
            </a:r>
            <a:r>
              <a:rPr lang="es-ES_tradnl" b="1" dirty="0" err="1" smtClean="0">
                <a:solidFill>
                  <a:schemeClr val="bg1"/>
                </a:solidFill>
              </a:rPr>
              <a:t>National</a:t>
            </a:r>
            <a:r>
              <a:rPr lang="es-ES_tradnl" b="1" dirty="0" smtClean="0">
                <a:solidFill>
                  <a:schemeClr val="bg1"/>
                </a:solidFill>
              </a:rPr>
              <a:t> </a:t>
            </a:r>
            <a:r>
              <a:rPr lang="es-ES_tradnl" b="1" dirty="0" err="1" smtClean="0">
                <a:solidFill>
                  <a:schemeClr val="bg1"/>
                </a:solidFill>
              </a:rPr>
              <a:t>Associations</a:t>
            </a:r>
            <a:r>
              <a:rPr lang="es-ES_tradnl" b="1" dirty="0" smtClean="0">
                <a:solidFill>
                  <a:schemeClr val="bg1"/>
                </a:solidFill>
              </a:rPr>
              <a:t> of </a:t>
            </a:r>
            <a:r>
              <a:rPr lang="es-ES_tradnl" b="1" dirty="0" err="1" smtClean="0">
                <a:solidFill>
                  <a:schemeClr val="bg1"/>
                </a:solidFill>
              </a:rPr>
              <a:t>Employment</a:t>
            </a:r>
            <a:r>
              <a:rPr lang="es-ES_tradnl" b="1" dirty="0" smtClean="0">
                <a:solidFill>
                  <a:schemeClr val="bg1"/>
                </a:solidFill>
              </a:rPr>
              <a:t> </a:t>
            </a:r>
            <a:r>
              <a:rPr lang="es-ES_tradnl" b="1" dirty="0" err="1" smtClean="0">
                <a:solidFill>
                  <a:schemeClr val="bg1"/>
                </a:solidFill>
              </a:rPr>
              <a:t>Lawyers</a:t>
            </a:r>
            <a:r>
              <a:rPr lang="es-ES_tradnl" b="1" dirty="0" smtClean="0">
                <a:solidFill>
                  <a:schemeClr val="bg1"/>
                </a:solidFill>
              </a:rPr>
              <a:t> </a:t>
            </a:r>
            <a:r>
              <a:rPr lang="es-ES_tradnl" b="1" dirty="0" err="1" smtClean="0">
                <a:solidFill>
                  <a:schemeClr val="bg1"/>
                </a:solidFill>
              </a:rPr>
              <a:t>for</a:t>
            </a:r>
            <a:r>
              <a:rPr lang="es-ES_tradnl" b="1" dirty="0" smtClean="0">
                <a:solidFill>
                  <a:schemeClr val="bg1"/>
                </a:solidFill>
              </a:rPr>
              <a:t> EELA </a:t>
            </a:r>
            <a:r>
              <a:rPr lang="es-ES_tradnl" b="1" dirty="0" err="1" smtClean="0">
                <a:solidFill>
                  <a:schemeClr val="bg1"/>
                </a:solidFill>
              </a:rPr>
              <a:t>members</a:t>
            </a:r>
            <a:r>
              <a:rPr lang="es-ES_tradnl" b="1" dirty="0" smtClean="0">
                <a:solidFill>
                  <a:schemeClr val="bg1"/>
                </a:solidFill>
              </a:rPr>
              <a:t>.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827584" y="2348856"/>
            <a:ext cx="144016" cy="144016"/>
          </a:xfrm>
          <a:prstGeom prst="rect">
            <a:avLst/>
          </a:prstGeom>
          <a:solidFill>
            <a:srgbClr val="204D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9" name="Obrázek 18" descr="botanicu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40152" y="6496876"/>
            <a:ext cx="432048" cy="316500"/>
          </a:xfrm>
          <a:prstGeom prst="rect">
            <a:avLst/>
          </a:prstGeom>
        </p:spPr>
      </p:pic>
      <p:pic>
        <p:nvPicPr>
          <p:cNvPr id="20" name="Obrázek 19" descr="Law Review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11960" y="6539220"/>
            <a:ext cx="1224136" cy="274156"/>
          </a:xfrm>
          <a:prstGeom prst="rect">
            <a:avLst/>
          </a:prstGeom>
        </p:spPr>
      </p:pic>
      <p:pic>
        <p:nvPicPr>
          <p:cNvPr id="21" name="Obrázek 20" descr="czela_logo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316416" y="6525344"/>
            <a:ext cx="600067" cy="288032"/>
          </a:xfrm>
          <a:prstGeom prst="rect">
            <a:avLst/>
          </a:prstGeom>
        </p:spPr>
      </p:pic>
      <p:pic>
        <p:nvPicPr>
          <p:cNvPr id="22" name="Obrázek 21" descr="epravo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020272" y="6597352"/>
            <a:ext cx="773571" cy="144016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1187624" y="2249488"/>
            <a:ext cx="69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rgbClr val="A0271F"/>
                </a:solidFill>
              </a:rPr>
              <a:t>VISIBILITY AND SOCIALIZATION</a:t>
            </a:r>
            <a:endParaRPr lang="es-ES_tradnl" b="1" dirty="0">
              <a:solidFill>
                <a:srgbClr val="A0271F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899592" y="2780928"/>
            <a:ext cx="74168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>
              <a:solidFill>
                <a:srgbClr val="204D6C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204D6C"/>
                </a:solidFill>
              </a:rPr>
              <a:t>Strengthening bonds between national labour associations.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 smtClean="0">
              <a:solidFill>
                <a:srgbClr val="204D6C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204D6C"/>
                </a:solidFill>
              </a:rPr>
              <a:t>Representing the community of employment lawyers in lobbying before the European institutions. </a:t>
            </a:r>
          </a:p>
          <a:p>
            <a:pPr algn="just"/>
            <a:endParaRPr lang="en-GB" dirty="0" smtClean="0">
              <a:solidFill>
                <a:srgbClr val="204D6C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204D6C"/>
                </a:solidFill>
              </a:rPr>
              <a:t>Promoting harmonization of labour and employment law in Europe.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34267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EELA_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1" y="216000"/>
            <a:ext cx="3732107" cy="1152128"/>
          </a:xfrm>
          <a:prstGeom prst="rect">
            <a:avLst/>
          </a:prstGeom>
        </p:spPr>
      </p:pic>
      <p:sp>
        <p:nvSpPr>
          <p:cNvPr id="16" name="TextovéPole 15"/>
          <p:cNvSpPr txBox="1"/>
          <p:nvPr/>
        </p:nvSpPr>
        <p:spPr>
          <a:xfrm>
            <a:off x="-139162" y="2649688"/>
            <a:ext cx="59224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rgbClr val="A0271F"/>
                </a:solidFill>
              </a:rPr>
              <a:t>Thank you for your attention</a:t>
            </a:r>
          </a:p>
        </p:txBody>
      </p:sp>
      <p:pic>
        <p:nvPicPr>
          <p:cNvPr id="10" name="Obrázek 9" descr="vaclav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80112" y="1168284"/>
            <a:ext cx="3590244" cy="5184576"/>
          </a:xfrm>
          <a:prstGeom prst="rect">
            <a:avLst/>
          </a:prstGeom>
        </p:spPr>
      </p:pic>
      <p:sp>
        <p:nvSpPr>
          <p:cNvPr id="9" name="Obdélník 8"/>
          <p:cNvSpPr/>
          <p:nvPr/>
        </p:nvSpPr>
        <p:spPr>
          <a:xfrm>
            <a:off x="0" y="6282000"/>
            <a:ext cx="9144000" cy="171336"/>
          </a:xfrm>
          <a:prstGeom prst="rect">
            <a:avLst/>
          </a:prstGeom>
          <a:solidFill>
            <a:srgbClr val="A027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14" name="Přímá spojovací čára 13"/>
          <p:cNvCxnSpPr/>
          <p:nvPr/>
        </p:nvCxnSpPr>
        <p:spPr>
          <a:xfrm>
            <a:off x="0" y="6282000"/>
            <a:ext cx="9144000" cy="0"/>
          </a:xfrm>
          <a:prstGeom prst="line">
            <a:avLst/>
          </a:prstGeom>
          <a:ln w="19050">
            <a:solidFill>
              <a:srgbClr val="204D6C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bdélník 3"/>
          <p:cNvSpPr/>
          <p:nvPr/>
        </p:nvSpPr>
        <p:spPr>
          <a:xfrm>
            <a:off x="4139952" y="0"/>
            <a:ext cx="5003752" cy="1124744"/>
          </a:xfrm>
          <a:prstGeom prst="rect">
            <a:avLst/>
          </a:prstGeom>
          <a:solidFill>
            <a:srgbClr val="A027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" name="Přímá spojovací čára 11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19050">
            <a:solidFill>
              <a:srgbClr val="A0271F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4139952" y="360000"/>
            <a:ext cx="5004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bg1"/>
                </a:solidFill>
              </a:rPr>
              <a:t>Session</a:t>
            </a:r>
            <a:r>
              <a:rPr lang="es-ES_tradnl" b="1" dirty="0" smtClean="0">
                <a:solidFill>
                  <a:schemeClr val="bg1"/>
                </a:solidFill>
              </a:rPr>
              <a:t> IV</a:t>
            </a:r>
            <a:r>
              <a:rPr lang="cs-CZ" b="1" dirty="0" smtClean="0">
                <a:solidFill>
                  <a:schemeClr val="bg1"/>
                </a:solidFill>
              </a:rPr>
              <a:t> – </a:t>
            </a:r>
            <a:r>
              <a:rPr lang="es-ES_tradnl" b="1" dirty="0" err="1" smtClean="0">
                <a:solidFill>
                  <a:schemeClr val="bg1"/>
                </a:solidFill>
              </a:rPr>
              <a:t>National</a:t>
            </a:r>
            <a:r>
              <a:rPr lang="es-ES_tradnl" b="1" dirty="0" smtClean="0">
                <a:solidFill>
                  <a:schemeClr val="bg1"/>
                </a:solidFill>
              </a:rPr>
              <a:t> </a:t>
            </a:r>
            <a:r>
              <a:rPr lang="es-ES_tradnl" b="1" dirty="0" err="1" smtClean="0">
                <a:solidFill>
                  <a:schemeClr val="bg1"/>
                </a:solidFill>
              </a:rPr>
              <a:t>Associations</a:t>
            </a:r>
            <a:r>
              <a:rPr lang="es-ES_tradnl" b="1" dirty="0" smtClean="0">
                <a:solidFill>
                  <a:schemeClr val="bg1"/>
                </a:solidFill>
              </a:rPr>
              <a:t> of </a:t>
            </a:r>
            <a:r>
              <a:rPr lang="es-ES_tradnl" b="1" dirty="0" err="1" smtClean="0">
                <a:solidFill>
                  <a:schemeClr val="bg1"/>
                </a:solidFill>
              </a:rPr>
              <a:t>Employment</a:t>
            </a:r>
            <a:r>
              <a:rPr lang="es-ES_tradnl" b="1" dirty="0" smtClean="0">
                <a:solidFill>
                  <a:schemeClr val="bg1"/>
                </a:solidFill>
              </a:rPr>
              <a:t> </a:t>
            </a:r>
            <a:r>
              <a:rPr lang="es-ES_tradnl" b="1" dirty="0" err="1" smtClean="0">
                <a:solidFill>
                  <a:schemeClr val="bg1"/>
                </a:solidFill>
              </a:rPr>
              <a:t>Lawyers</a:t>
            </a:r>
            <a:r>
              <a:rPr lang="es-ES_tradnl" b="1" dirty="0" smtClean="0">
                <a:solidFill>
                  <a:schemeClr val="bg1"/>
                </a:solidFill>
              </a:rPr>
              <a:t> </a:t>
            </a:r>
            <a:r>
              <a:rPr lang="es-ES_tradnl" b="1" dirty="0" err="1" smtClean="0">
                <a:solidFill>
                  <a:schemeClr val="bg1"/>
                </a:solidFill>
              </a:rPr>
              <a:t>for</a:t>
            </a:r>
            <a:r>
              <a:rPr lang="es-ES_tradnl" b="1" dirty="0" smtClean="0">
                <a:solidFill>
                  <a:schemeClr val="bg1"/>
                </a:solidFill>
              </a:rPr>
              <a:t> EELA </a:t>
            </a:r>
            <a:r>
              <a:rPr lang="es-ES_tradnl" b="1" dirty="0" err="1" smtClean="0">
                <a:solidFill>
                  <a:schemeClr val="bg1"/>
                </a:solidFill>
              </a:rPr>
              <a:t>members</a:t>
            </a:r>
            <a:endParaRPr lang="cs-CZ" dirty="0" smtClean="0">
              <a:solidFill>
                <a:schemeClr val="bg1"/>
              </a:solidFill>
            </a:endParaRPr>
          </a:p>
        </p:txBody>
      </p:sp>
      <p:pic>
        <p:nvPicPr>
          <p:cNvPr id="15" name="Obrázek 14" descr="botanicu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40152" y="6496876"/>
            <a:ext cx="432048" cy="316500"/>
          </a:xfrm>
          <a:prstGeom prst="rect">
            <a:avLst/>
          </a:prstGeom>
        </p:spPr>
      </p:pic>
      <p:pic>
        <p:nvPicPr>
          <p:cNvPr id="17" name="Obrázek 16" descr="Law Review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11960" y="6539220"/>
            <a:ext cx="1224136" cy="274156"/>
          </a:xfrm>
          <a:prstGeom prst="rect">
            <a:avLst/>
          </a:prstGeom>
        </p:spPr>
      </p:pic>
      <p:pic>
        <p:nvPicPr>
          <p:cNvPr id="18" name="Obrázek 17" descr="czela_logo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316416" y="6525344"/>
            <a:ext cx="600067" cy="288032"/>
          </a:xfrm>
          <a:prstGeom prst="rect">
            <a:avLst/>
          </a:prstGeom>
        </p:spPr>
      </p:pic>
      <p:pic>
        <p:nvPicPr>
          <p:cNvPr id="19" name="Obrázek 18" descr="epravo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020272" y="6597352"/>
            <a:ext cx="773571" cy="144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90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 smtClean="0"/>
              <a:t>Aldo Bottini / Björn Otto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043608" y="1916832"/>
            <a:ext cx="7704856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2000" b="1" dirty="0" smtClean="0">
                <a:solidFill>
                  <a:prstClr val="black"/>
                </a:solidFill>
              </a:rPr>
              <a:t>Contents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b="1" dirty="0">
              <a:solidFill>
                <a:prstClr val="black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Formal accreditation as employment law </a:t>
            </a:r>
            <a:r>
              <a:rPr lang="en-US" dirty="0" smtClean="0">
                <a:solidFill>
                  <a:prstClr val="black"/>
                </a:solidFill>
              </a:rPr>
              <a:t>specialist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Accreditation </a:t>
            </a:r>
            <a:r>
              <a:rPr lang="en-US" dirty="0" smtClean="0">
                <a:solidFill>
                  <a:prstClr val="black"/>
                </a:solidFill>
              </a:rPr>
              <a:t>body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Criteria for obtaining </a:t>
            </a:r>
            <a:r>
              <a:rPr lang="en-US" dirty="0" smtClean="0">
                <a:solidFill>
                  <a:prstClr val="black"/>
                </a:solidFill>
              </a:rPr>
              <a:t>accreditation: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smtClean="0">
                <a:solidFill>
                  <a:prstClr val="black"/>
                </a:solidFill>
              </a:rPr>
              <a:t>Training </a:t>
            </a:r>
            <a:r>
              <a:rPr lang="en-US" dirty="0">
                <a:solidFill>
                  <a:prstClr val="black"/>
                </a:solidFill>
              </a:rPr>
              <a:t>and / or </a:t>
            </a:r>
            <a:r>
              <a:rPr lang="en-US" dirty="0" smtClean="0">
                <a:solidFill>
                  <a:prstClr val="black"/>
                </a:solidFill>
              </a:rPr>
              <a:t>practice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How to maintain accreditation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</a:rPr>
              <a:t>Discussion points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</a:rPr>
              <a:t>Pros &amp; Cons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prstClr val="black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e-DE" b="1" dirty="0" smtClean="0">
              <a:solidFill>
                <a:prstClr val="black"/>
              </a:solidFill>
            </a:endParaRPr>
          </a:p>
          <a:p>
            <a:endParaRPr lang="de-DE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78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Aldo Bottini / Björn Otto</a:t>
            </a:r>
            <a:endParaRPr lang="en-GB" dirty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/>
          </p:nvPr>
        </p:nvGraphicFramePr>
        <p:xfrm>
          <a:off x="971600" y="2348880"/>
          <a:ext cx="7200801" cy="22325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267"/>
                <a:gridCol w="2400267"/>
                <a:gridCol w="2400267"/>
              </a:tblGrid>
              <a:tr h="756000"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GB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>
                          <a:solidFill>
                            <a:schemeClr val="tx1"/>
                          </a:solidFill>
                        </a:rPr>
                        <a:t>indirect accreditation (through association)</a:t>
                      </a:r>
                      <a:endParaRPr lang="en-GB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GB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76524"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/>
                        <a:t>Germany</a:t>
                      </a:r>
                    </a:p>
                    <a:p>
                      <a:pPr algn="ctr"/>
                      <a:r>
                        <a:rPr lang="en-GB" noProof="0" smtClean="0"/>
                        <a:t>Italy</a:t>
                      </a:r>
                      <a:r>
                        <a:rPr lang="en-GB" noProof="0" smtClean="0">
                          <a:solidFill>
                            <a:schemeClr val="tx1"/>
                          </a:solidFill>
                        </a:rPr>
                        <a:t> (awaiting </a:t>
                      </a:r>
                      <a:r>
                        <a:rPr lang="en-GB" noProof="0" dirty="0" smtClean="0">
                          <a:solidFill>
                            <a:schemeClr val="tx1"/>
                          </a:solidFill>
                        </a:rPr>
                        <a:t>finalization)</a:t>
                      </a:r>
                      <a:endParaRPr lang="en-GB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/>
                        <a:t>The Netherlands</a:t>
                      </a:r>
                      <a:endParaRPr lang="en-GB" noProof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/>
                        <a:t>Denmark</a:t>
                      </a:r>
                    </a:p>
                    <a:p>
                      <a:pPr algn="ctr"/>
                      <a:r>
                        <a:rPr lang="en-GB" noProof="0" dirty="0" smtClean="0"/>
                        <a:t>Spain</a:t>
                      </a:r>
                    </a:p>
                    <a:p>
                      <a:pPr algn="ctr"/>
                      <a:r>
                        <a:rPr lang="en-GB" noProof="0" dirty="0" smtClean="0"/>
                        <a:t>UK</a:t>
                      </a:r>
                      <a:endParaRPr lang="en-GB" noProof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" name="Textfeld 1"/>
          <p:cNvSpPr txBox="1"/>
          <p:nvPr/>
        </p:nvSpPr>
        <p:spPr>
          <a:xfrm>
            <a:off x="971599" y="1556792"/>
            <a:ext cx="72008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b="1" dirty="0">
                <a:solidFill>
                  <a:prstClr val="black"/>
                </a:solidFill>
              </a:rPr>
              <a:t>Formal accreditation as employment law specialist</a:t>
            </a:r>
          </a:p>
        </p:txBody>
      </p:sp>
    </p:spTree>
    <p:extLst>
      <p:ext uri="{BB962C8B-B14F-4D97-AF65-F5344CB8AC3E}">
        <p14:creationId xmlns:p14="http://schemas.microsoft.com/office/powerpoint/2010/main" val="1509515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Aldo Bottini / Björn Otto</a:t>
            </a:r>
            <a:endParaRPr lang="en-GB" dirty="0"/>
          </a:p>
        </p:txBody>
      </p:sp>
      <p:sp>
        <p:nvSpPr>
          <p:cNvPr id="124" name="Shape 124"/>
          <p:cNvSpPr/>
          <p:nvPr/>
        </p:nvSpPr>
        <p:spPr>
          <a:xfrm>
            <a:off x="830461" y="5269849"/>
            <a:ext cx="7358062" cy="4414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/>
          <a:p>
            <a:pPr algn="ctr"/>
            <a:endParaRPr lang="en-GB" sz="2400" dirty="0">
              <a:solidFill>
                <a:prstClr val="black"/>
              </a:solidFill>
            </a:endParaRP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/>
          </p:nvPr>
        </p:nvGraphicFramePr>
        <p:xfrm>
          <a:off x="909042" y="2159124"/>
          <a:ext cx="7200900" cy="2952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50"/>
                <a:gridCol w="3600450"/>
              </a:tblGrid>
              <a:tr h="984250">
                <a:tc>
                  <a:txBody>
                    <a:bodyPr/>
                    <a:lstStyle/>
                    <a:p>
                      <a:pPr algn="ctr"/>
                      <a:r>
                        <a:rPr lang="en-GB" b="0" noProof="0" dirty="0" smtClean="0">
                          <a:solidFill>
                            <a:schemeClr val="tx1"/>
                          </a:solidFill>
                        </a:rPr>
                        <a:t>Germany</a:t>
                      </a:r>
                      <a:endParaRPr lang="en-GB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noProof="0" dirty="0" smtClean="0">
                          <a:solidFill>
                            <a:schemeClr val="tx1"/>
                          </a:solidFill>
                        </a:rPr>
                        <a:t>Regional Bar </a:t>
                      </a:r>
                      <a:r>
                        <a:rPr lang="en-GB" b="0" i="1" noProof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GB" b="0" i="1" noProof="0" dirty="0" err="1" smtClean="0">
                          <a:solidFill>
                            <a:schemeClr val="tx1"/>
                          </a:solidFill>
                        </a:rPr>
                        <a:t>Rechtsanwaltskammer</a:t>
                      </a:r>
                      <a:r>
                        <a:rPr lang="en-GB" b="0" i="1" noProof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GB" b="0" i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84250"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>
                          <a:solidFill>
                            <a:schemeClr val="tx1"/>
                          </a:solidFill>
                        </a:rPr>
                        <a:t>Italy</a:t>
                      </a:r>
                      <a:endParaRPr lang="en-GB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>
                          <a:solidFill>
                            <a:schemeClr val="tx1"/>
                          </a:solidFill>
                        </a:rPr>
                        <a:t>National Bar</a:t>
                      </a:r>
                      <a:endParaRPr lang="en-GB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84250"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>
                          <a:solidFill>
                            <a:schemeClr val="tx1"/>
                          </a:solidFill>
                        </a:rPr>
                        <a:t>The Netherlands</a:t>
                      </a:r>
                      <a:endParaRPr lang="en-GB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>
                          <a:solidFill>
                            <a:schemeClr val="tx1"/>
                          </a:solidFill>
                        </a:rPr>
                        <a:t>Association (</a:t>
                      </a:r>
                      <a:r>
                        <a:rPr lang="en-GB" noProof="0" dirty="0" err="1" smtClean="0">
                          <a:solidFill>
                            <a:schemeClr val="tx1"/>
                          </a:solidFill>
                        </a:rPr>
                        <a:t>Vaan</a:t>
                      </a:r>
                      <a:r>
                        <a:rPr lang="en-GB" noProof="0" dirty="0" smtClean="0">
                          <a:solidFill>
                            <a:schemeClr val="tx1"/>
                          </a:solidFill>
                        </a:rPr>
                        <a:t>) recognized in turn by the National Bar</a:t>
                      </a:r>
                      <a:endParaRPr lang="en-GB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909043" y="1556792"/>
            <a:ext cx="7200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b="1" dirty="0">
                <a:solidFill>
                  <a:prstClr val="black"/>
                </a:solidFill>
              </a:rPr>
              <a:t>Accreditation body</a:t>
            </a:r>
          </a:p>
        </p:txBody>
      </p:sp>
    </p:spTree>
    <p:extLst>
      <p:ext uri="{BB962C8B-B14F-4D97-AF65-F5344CB8AC3E}">
        <p14:creationId xmlns:p14="http://schemas.microsoft.com/office/powerpoint/2010/main" val="341198828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Aldo Bottini / Björn Otto</a:t>
            </a:r>
            <a:endParaRPr lang="en-GB" dirty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/>
          </p:nvPr>
        </p:nvGraphicFramePr>
        <p:xfrm>
          <a:off x="755576" y="1884894"/>
          <a:ext cx="7632849" cy="42476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9203"/>
                <a:gridCol w="1908186"/>
                <a:gridCol w="1755531"/>
                <a:gridCol w="2289929"/>
              </a:tblGrid>
              <a:tr h="543744">
                <a:tc>
                  <a:txBody>
                    <a:bodyPr/>
                    <a:lstStyle/>
                    <a:p>
                      <a:pPr algn="ctr"/>
                      <a:endParaRPr lang="en-GB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>
                          <a:solidFill>
                            <a:schemeClr val="tx1"/>
                          </a:solidFill>
                        </a:rPr>
                        <a:t>TRAINING</a:t>
                      </a:r>
                      <a:endParaRPr lang="en-GB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>
                          <a:solidFill>
                            <a:schemeClr val="tx1"/>
                          </a:solidFill>
                        </a:rPr>
                        <a:t>AND/OR</a:t>
                      </a:r>
                      <a:endParaRPr lang="en-GB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>
                          <a:solidFill>
                            <a:schemeClr val="tx1"/>
                          </a:solidFill>
                        </a:rPr>
                        <a:t>PRACTICE</a:t>
                      </a:r>
                      <a:endParaRPr lang="en-GB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07432"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 smtClean="0">
                          <a:solidFill>
                            <a:schemeClr val="tx1"/>
                          </a:solidFill>
                        </a:rPr>
                        <a:t>Germany</a:t>
                      </a:r>
                      <a:endParaRPr lang="en-GB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9388" indent="-179388" algn="l">
                        <a:buFont typeface="Symbol" panose="05050102010706020507" pitchFamily="18" charset="2"/>
                        <a:buChar char="-"/>
                      </a:pPr>
                      <a:r>
                        <a:rPr lang="en-GB" sz="1600" noProof="0" dirty="0" smtClean="0">
                          <a:solidFill>
                            <a:schemeClr val="tx1"/>
                          </a:solidFill>
                        </a:rPr>
                        <a:t>120 hours</a:t>
                      </a:r>
                    </a:p>
                    <a:p>
                      <a:pPr marL="179388" indent="-179388" algn="l">
                        <a:buFont typeface="Symbol" panose="05050102010706020507" pitchFamily="18" charset="2"/>
                        <a:buChar char="-"/>
                      </a:pPr>
                      <a:r>
                        <a:rPr lang="en-GB" sz="1600" noProof="0" dirty="0" smtClean="0">
                          <a:solidFill>
                            <a:schemeClr val="tx1"/>
                          </a:solidFill>
                        </a:rPr>
                        <a:t>3 written exams</a:t>
                      </a:r>
                      <a:endParaRPr lang="en-GB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 smtClean="0">
                          <a:solidFill>
                            <a:schemeClr val="tx1"/>
                          </a:solidFill>
                        </a:rPr>
                        <a:t>and</a:t>
                      </a:r>
                      <a:endParaRPr lang="en-GB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9388" indent="-179388" algn="l"/>
                      <a:r>
                        <a:rPr lang="en-GB" sz="1600" noProof="0" dirty="0" smtClean="0">
                          <a:solidFill>
                            <a:schemeClr val="tx1"/>
                          </a:solidFill>
                          <a:sym typeface="Symbol" panose="05050102010706020507" pitchFamily="18" charset="2"/>
                        </a:rPr>
                        <a:t> 	</a:t>
                      </a:r>
                      <a:r>
                        <a:rPr lang="en-GB" sz="1600" noProof="0" dirty="0" smtClean="0">
                          <a:solidFill>
                            <a:schemeClr val="tx1"/>
                          </a:solidFill>
                        </a:rPr>
                        <a:t>3 years</a:t>
                      </a:r>
                      <a:r>
                        <a:rPr lang="en-GB" sz="1600" baseline="0" noProof="0" dirty="0" smtClean="0">
                          <a:solidFill>
                            <a:schemeClr val="tx1"/>
                          </a:solidFill>
                        </a:rPr>
                        <a:t> of practice during the last 6 years</a:t>
                      </a:r>
                      <a:endParaRPr lang="en-GB" sz="1600" noProof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179388" indent="-179388" algn="l"/>
                      <a:r>
                        <a:rPr lang="en-GB" sz="1600" noProof="0" dirty="0" smtClean="0">
                          <a:solidFill>
                            <a:schemeClr val="tx1"/>
                          </a:solidFill>
                          <a:sym typeface="Symbol" panose="05050102010706020507" pitchFamily="18" charset="2"/>
                        </a:rPr>
                        <a:t> 	</a:t>
                      </a:r>
                      <a:r>
                        <a:rPr lang="en-GB" sz="1600" noProof="0" dirty="0" smtClean="0">
                          <a:solidFill>
                            <a:schemeClr val="tx1"/>
                          </a:solidFill>
                        </a:rPr>
                        <a:t>100 employment cases within last 3 years </a:t>
                      </a:r>
                    </a:p>
                    <a:p>
                      <a:pPr algn="l"/>
                      <a:r>
                        <a:rPr lang="en-GB" sz="1600" noProof="0" dirty="0" smtClean="0">
                          <a:solidFill>
                            <a:schemeClr val="tx1"/>
                          </a:solidFill>
                        </a:rPr>
                        <a:t>prior</a:t>
                      </a:r>
                      <a:r>
                        <a:rPr lang="en-GB" sz="1600" baseline="0" noProof="0" dirty="0" smtClean="0">
                          <a:solidFill>
                            <a:schemeClr val="tx1"/>
                          </a:solidFill>
                        </a:rPr>
                        <a:t> to application</a:t>
                      </a:r>
                      <a:endParaRPr lang="en-GB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25150"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 smtClean="0">
                          <a:solidFill>
                            <a:schemeClr val="tx1"/>
                          </a:solidFill>
                        </a:rPr>
                        <a:t>Italy</a:t>
                      </a:r>
                      <a:endParaRPr lang="en-GB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9388" indent="-179388" algn="l">
                        <a:buFont typeface="Symbol" panose="05050102010706020507" pitchFamily="18" charset="2"/>
                        <a:buChar char="-"/>
                      </a:pPr>
                      <a:r>
                        <a:rPr lang="en-GB" sz="160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200</a:t>
                      </a:r>
                      <a:r>
                        <a:rPr lang="en-GB" sz="1600" noProof="0" dirty="0" smtClean="0">
                          <a:solidFill>
                            <a:schemeClr val="tx1"/>
                          </a:solidFill>
                        </a:rPr>
                        <a:t> hours (over 2  years)</a:t>
                      </a:r>
                    </a:p>
                    <a:p>
                      <a:pPr marL="179388" indent="-179388" algn="l">
                        <a:buFont typeface="Symbol" panose="05050102010706020507" pitchFamily="18" charset="2"/>
                        <a:buChar char="-"/>
                      </a:pPr>
                      <a:r>
                        <a:rPr lang="en-GB" sz="1600" noProof="0" dirty="0" smtClean="0">
                          <a:solidFill>
                            <a:schemeClr val="tx1"/>
                          </a:solidFill>
                        </a:rPr>
                        <a:t>final exams (written and oral)</a:t>
                      </a:r>
                      <a:endParaRPr lang="en-GB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noProof="0" dirty="0" smtClean="0">
                          <a:solidFill>
                            <a:schemeClr val="tx1"/>
                          </a:solidFill>
                        </a:rPr>
                        <a:t>or</a:t>
                      </a:r>
                      <a:endParaRPr lang="en-GB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9388" indent="-179388" algn="l">
                        <a:buFont typeface="Symbol" panose="05050102010706020507" pitchFamily="18" charset="2"/>
                        <a:buChar char="-"/>
                      </a:pPr>
                      <a:r>
                        <a:rPr lang="en-GB" sz="160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8-year</a:t>
                      </a:r>
                      <a:r>
                        <a:rPr lang="en-GB" sz="1600" noProof="0" dirty="0" smtClean="0">
                          <a:solidFill>
                            <a:schemeClr val="tx1"/>
                          </a:solidFill>
                        </a:rPr>
                        <a:t> bar membership</a:t>
                      </a:r>
                    </a:p>
                    <a:p>
                      <a:pPr marL="179388" indent="-179388" algn="l">
                        <a:buFont typeface="Symbol" panose="05050102010706020507" pitchFamily="18" charset="2"/>
                        <a:buChar char="-"/>
                      </a:pPr>
                      <a:r>
                        <a:rPr lang="en-GB" sz="1600" noProof="0" dirty="0" smtClean="0">
                          <a:solidFill>
                            <a:schemeClr val="tx1"/>
                          </a:solidFill>
                        </a:rPr>
                        <a:t>15 employment cases each year in the preceding 5 years</a:t>
                      </a:r>
                      <a:endParaRPr lang="en-GB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68089"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 smtClean="0">
                          <a:solidFill>
                            <a:schemeClr val="tx1"/>
                          </a:solidFill>
                        </a:rPr>
                        <a:t>The Netherlands</a:t>
                      </a:r>
                      <a:endParaRPr lang="en-GB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00" noProof="0" dirty="0" smtClean="0">
                          <a:solidFill>
                            <a:schemeClr val="tx1"/>
                          </a:solidFill>
                        </a:rPr>
                        <a:t>50 hours</a:t>
                      </a:r>
                      <a:endParaRPr lang="en-GB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 smtClean="0">
                          <a:solidFill>
                            <a:schemeClr val="tx1"/>
                          </a:solidFill>
                        </a:rPr>
                        <a:t>and</a:t>
                      </a:r>
                      <a:endParaRPr lang="en-GB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00" noProof="0" dirty="0" smtClean="0">
                          <a:solidFill>
                            <a:schemeClr val="tx1"/>
                          </a:solidFill>
                        </a:rPr>
                        <a:t>5 years as a lawyer </a:t>
                      </a:r>
                    </a:p>
                    <a:p>
                      <a:pPr algn="l"/>
                      <a:r>
                        <a:rPr lang="en-GB" sz="1600" noProof="0" dirty="0" smtClean="0">
                          <a:solidFill>
                            <a:schemeClr val="tx1"/>
                          </a:solidFill>
                        </a:rPr>
                        <a:t>50 % working hours in employment law</a:t>
                      </a:r>
                      <a:endParaRPr lang="en-GB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feld 5"/>
          <p:cNvSpPr txBox="1"/>
          <p:nvPr/>
        </p:nvSpPr>
        <p:spPr>
          <a:xfrm>
            <a:off x="971600" y="1484784"/>
            <a:ext cx="7200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b="1" dirty="0">
                <a:solidFill>
                  <a:prstClr val="black"/>
                </a:solidFill>
              </a:rPr>
              <a:t>Criteria for obtaining </a:t>
            </a:r>
            <a:r>
              <a:rPr lang="en-US" sz="2000" b="1" dirty="0" smtClean="0">
                <a:solidFill>
                  <a:prstClr val="black"/>
                </a:solidFill>
              </a:rPr>
              <a:t>accreditation: training </a:t>
            </a:r>
            <a:r>
              <a:rPr lang="en-US" sz="2000" b="1" dirty="0">
                <a:solidFill>
                  <a:prstClr val="black"/>
                </a:solidFill>
              </a:rPr>
              <a:t>and / or practice</a:t>
            </a:r>
          </a:p>
        </p:txBody>
      </p:sp>
    </p:spTree>
    <p:extLst>
      <p:ext uri="{BB962C8B-B14F-4D97-AF65-F5344CB8AC3E}">
        <p14:creationId xmlns:p14="http://schemas.microsoft.com/office/powerpoint/2010/main" val="171308959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Aldo Bottini / Björn </a:t>
            </a:r>
            <a:r>
              <a:rPr lang="en-GB" dirty="0" smtClean="0"/>
              <a:t>Otto</a:t>
            </a:r>
            <a:endParaRPr lang="en-GB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/>
          </p:nvPr>
        </p:nvGraphicFramePr>
        <p:xfrm>
          <a:off x="971550" y="2204864"/>
          <a:ext cx="7200900" cy="34898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25"/>
                <a:gridCol w="1800225"/>
                <a:gridCol w="1800225"/>
                <a:gridCol w="1800225"/>
              </a:tblGrid>
              <a:tr h="611265">
                <a:tc>
                  <a:txBody>
                    <a:bodyPr/>
                    <a:lstStyle/>
                    <a:p>
                      <a:pPr algn="ctr"/>
                      <a:endParaRPr lang="en-GB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>
                          <a:solidFill>
                            <a:schemeClr val="tx1"/>
                          </a:solidFill>
                        </a:rPr>
                        <a:t>TRAINING</a:t>
                      </a:r>
                      <a:endParaRPr lang="en-GB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>
                          <a:solidFill>
                            <a:schemeClr val="tx1"/>
                          </a:solidFill>
                        </a:rPr>
                        <a:t>AND/OR</a:t>
                      </a:r>
                      <a:endParaRPr lang="en-GB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>
                          <a:solidFill>
                            <a:schemeClr val="tx1"/>
                          </a:solidFill>
                        </a:rPr>
                        <a:t>PRACTICE / OTHER</a:t>
                      </a:r>
                      <a:endParaRPr lang="en-GB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72088"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 smtClean="0">
                          <a:solidFill>
                            <a:schemeClr val="tx1"/>
                          </a:solidFill>
                        </a:rPr>
                        <a:t>Germany</a:t>
                      </a:r>
                      <a:endParaRPr lang="en-GB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 smtClean="0">
                          <a:solidFill>
                            <a:schemeClr val="tx1"/>
                          </a:solidFill>
                        </a:rPr>
                        <a:t>15 hours per year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 smtClean="0">
                          <a:solidFill>
                            <a:schemeClr val="tx1"/>
                          </a:solidFill>
                        </a:rPr>
                        <a:t>or</a:t>
                      </a:r>
                      <a:endParaRPr lang="en-GB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smtClean="0">
                          <a:solidFill>
                            <a:schemeClr val="tx1"/>
                          </a:solidFill>
                        </a:rPr>
                        <a:t>scientific article(s) </a:t>
                      </a:r>
                      <a:r>
                        <a:rPr lang="en-GB" sz="1600" noProof="0" dirty="0" smtClean="0">
                          <a:solidFill>
                            <a:schemeClr val="tx1"/>
                          </a:solidFill>
                        </a:rPr>
                        <a:t>in law journals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80120"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 smtClean="0">
                          <a:solidFill>
                            <a:schemeClr val="tx1"/>
                          </a:solidFill>
                        </a:rPr>
                        <a:t>Italy</a:t>
                      </a:r>
                      <a:endParaRPr lang="en-GB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 smtClean="0">
                          <a:solidFill>
                            <a:schemeClr val="tx1"/>
                          </a:solidFill>
                        </a:rPr>
                        <a:t>25 </a:t>
                      </a:r>
                      <a:r>
                        <a:rPr lang="en-GB" sz="1600" i="1" noProof="0" dirty="0" err="1" smtClean="0">
                          <a:solidFill>
                            <a:schemeClr val="tx1"/>
                          </a:solidFill>
                        </a:rPr>
                        <a:t>crediti</a:t>
                      </a:r>
                      <a:r>
                        <a:rPr lang="en-GB" sz="1600" i="1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i="1" noProof="0" dirty="0" err="1" smtClean="0">
                          <a:solidFill>
                            <a:schemeClr val="tx1"/>
                          </a:solidFill>
                        </a:rPr>
                        <a:t>formativi</a:t>
                      </a:r>
                      <a:r>
                        <a:rPr lang="en-GB" sz="1600" i="1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noProof="0" dirty="0" smtClean="0">
                          <a:solidFill>
                            <a:schemeClr val="tx1"/>
                          </a:solidFill>
                        </a:rPr>
                        <a:t>per year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noProof="0" dirty="0" smtClean="0">
                          <a:solidFill>
                            <a:schemeClr val="tx1"/>
                          </a:solidFill>
                        </a:rPr>
                        <a:t>or</a:t>
                      </a:r>
                      <a:endParaRPr lang="en-GB" sz="16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 smtClean="0">
                          <a:solidFill>
                            <a:schemeClr val="tx1"/>
                          </a:solidFill>
                        </a:rPr>
                        <a:t>15 employment cases per year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9756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60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Netherlands</a:t>
                      </a:r>
                      <a:endParaRPr lang="en-GB" sz="160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60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 hours per year</a:t>
                      </a:r>
                      <a:endParaRPr lang="en-GB" sz="160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" name="Textfeld 1"/>
          <p:cNvSpPr txBox="1"/>
          <p:nvPr/>
        </p:nvSpPr>
        <p:spPr>
          <a:xfrm>
            <a:off x="971550" y="1556792"/>
            <a:ext cx="7200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b="1" dirty="0" smtClean="0">
                <a:solidFill>
                  <a:prstClr val="black"/>
                </a:solidFill>
              </a:rPr>
              <a:t>How to maintain accreditation</a:t>
            </a:r>
            <a:endParaRPr lang="en-US" sz="20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63102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16113"/>
            <a:ext cx="8229600" cy="421005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en-GB" sz="2400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GB" sz="2400" b="1" dirty="0" smtClean="0"/>
              <a:t>Do employment law specialist really need formal accreditation?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sz="2400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en-GB" sz="2400" b="1" dirty="0" smtClean="0"/>
              <a:t>Which kind of accreditation model (</a:t>
            </a:r>
            <a:r>
              <a:rPr lang="en-GB" sz="2400" b="1" dirty="0" err="1" smtClean="0"/>
              <a:t>ITA</a:t>
            </a:r>
            <a:r>
              <a:rPr lang="en-GB" sz="2400" b="1" dirty="0" smtClean="0"/>
              <a:t> / </a:t>
            </a:r>
            <a:r>
              <a:rPr lang="en-GB" sz="2400" b="1" dirty="0" err="1" smtClean="0"/>
              <a:t>GER</a:t>
            </a:r>
            <a:r>
              <a:rPr lang="en-GB" sz="2400" b="1" dirty="0" smtClean="0"/>
              <a:t> or Dutch)?</a:t>
            </a:r>
          </a:p>
          <a:p>
            <a:pPr marL="0" indent="0">
              <a:buNone/>
            </a:pPr>
            <a:endParaRPr lang="en-GB" sz="2400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GB" sz="2400" b="1" dirty="0" smtClean="0"/>
              <a:t>Courses versus practice?</a:t>
            </a:r>
            <a:endParaRPr lang="en-GB" sz="2400" b="1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Aldo Bottini / Björn </a:t>
            </a:r>
            <a:r>
              <a:rPr lang="en-GB" dirty="0" smtClean="0"/>
              <a:t>Otto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693010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/>
          </p:cNvSpPr>
          <p:nvPr>
            <p:ph type="ctrTitle" idx="4294967295"/>
          </p:nvPr>
        </p:nvSpPr>
        <p:spPr>
          <a:xfrm>
            <a:off x="685800" y="3039095"/>
            <a:ext cx="7772400" cy="1470025"/>
          </a:xfrm>
          <a:prstGeom prst="rect">
            <a:avLst/>
          </a:prstGeom>
        </p:spPr>
        <p:txBody>
          <a:bodyPr/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en-GB" sz="2800" b="1" dirty="0" smtClean="0"/>
              <a:t>PROS &amp; CONS</a:t>
            </a:r>
            <a:endParaRPr lang="en-GB" sz="2800" b="1" dirty="0"/>
          </a:p>
        </p:txBody>
      </p:sp>
      <p:sp>
        <p:nvSpPr>
          <p:cNvPr id="3" name="Textplatzhalter 3"/>
          <p:cNvSpPr>
            <a:spLocks noGrp="1"/>
          </p:cNvSpPr>
          <p:nvPr>
            <p:ph type="body" sz="quarter" idx="10"/>
          </p:nvPr>
        </p:nvSpPr>
        <p:spPr>
          <a:xfrm>
            <a:off x="4139952" y="260350"/>
            <a:ext cx="5004048" cy="647700"/>
          </a:xfrm>
        </p:spPr>
        <p:txBody>
          <a:bodyPr/>
          <a:lstStyle/>
          <a:p>
            <a:r>
              <a:rPr lang="en-GB" dirty="0"/>
              <a:t>Aldo Bottini / Björn </a:t>
            </a:r>
            <a:r>
              <a:rPr lang="en-GB" dirty="0" smtClean="0"/>
              <a:t>Otto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268736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10312053-cc45-4190-b59d-d24a21f18710" ContentTypeId="0x010100FB7AC861EAF9C34EBAF1E10C3DD980B6" PreviousValue="false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KR Dokument" ma:contentTypeID="0x010100FB7AC861EAF9C34EBAF1E10C3DD980B600B821567A4BFE9B42B050F0C49E046758" ma:contentTypeVersion="5" ma:contentTypeDescription="" ma:contentTypeScope="" ma:versionID="ef68f0c08e9e1402b5fc6206218076d4">
  <xsd:schema xmlns:xsd="http://www.w3.org/2001/XMLSchema" xmlns:xs="http://www.w3.org/2001/XMLSchema" xmlns:p="http://schemas.microsoft.com/office/2006/metadata/properties" xmlns:ns2="888dc3e0-fb35-4a0f-bf1a-bb6db2c4a9e2" targetNamespace="http://schemas.microsoft.com/office/2006/metadata/properties" ma:root="true" ma:fieldsID="9a16524f53b2f6b94f574db0bad924a4" ns2:_="">
    <xsd:import namespace="888dc3e0-fb35-4a0f-bf1a-bb6db2c4a9e2"/>
    <xsd:element name="properties">
      <xsd:complexType>
        <xsd:sequence>
          <xsd:element name="documentManagement">
            <xsd:complexType>
              <xsd:all>
                <xsd:element ref="ns2:ClientName" minOccurs="0"/>
                <xsd:element ref="ns2:ClientCode" minOccurs="0"/>
                <xsd:element ref="ns2:MatterName" minOccurs="0"/>
                <xsd:element ref="ns2:MatterCode" minOccurs="0"/>
                <xsd:element ref="ns2:DocAuthor" minOccurs="0"/>
                <xsd:element ref="ns2:SagansvarligPartner" minOccurs="0"/>
                <xsd:element ref="ns2:Sagsbehandler" minOccurs="0"/>
                <xsd:element ref="ns2:ExtranetURL" minOccurs="0"/>
                <xsd:element ref="ns2:Notes1" minOccurs="0"/>
                <xsd:element ref="ns2:_dlc_DocId" minOccurs="0"/>
                <xsd:element ref="ns2:_dlc_DocIdUrl" minOccurs="0"/>
                <xsd:element ref="ns2:_dlc_DocIdPersistId" minOccurs="0"/>
                <xsd:element ref="ns2:TaxCatchAllLabel" minOccurs="0"/>
                <xsd:element ref="ns2:lb3609496df1404cb58d30f667c5e2cb" minOccurs="0"/>
                <xsd:element ref="ns2:TaxCatchAll" minOccurs="0"/>
                <xsd:element ref="ns2:d0dbee8a66be48c19e0f40924fd16f7d" minOccurs="0"/>
                <xsd:element ref="ns2:i77e02e517ad4380904fefcb2f88683d" minOccurs="0"/>
                <xsd:element ref="ns2:le8093d7c20f4ad09b5130b867639b14" minOccurs="0"/>
                <xsd:element ref="ns2:eDocsNo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8dc3e0-fb35-4a0f-bf1a-bb6db2c4a9e2" elementFormDefault="qualified">
    <xsd:import namespace="http://schemas.microsoft.com/office/2006/documentManagement/types"/>
    <xsd:import namespace="http://schemas.microsoft.com/office/infopath/2007/PartnerControls"/>
    <xsd:element name="ClientName" ma:index="2" nillable="true" ma:displayName="Client Name" ma:default="Kromann Reumert" ma:internalName="ClientName">
      <xsd:simpleType>
        <xsd:restriction base="dms:Text">
          <xsd:maxLength value="255"/>
        </xsd:restriction>
      </xsd:simpleType>
    </xsd:element>
    <xsd:element name="ClientCode" ma:index="3" nillable="true" ma:displayName="Client ID" ma:default="9900133" ma:internalName="ClientCode">
      <xsd:simpleType>
        <xsd:restriction base="dms:Text">
          <xsd:maxLength value="255"/>
        </xsd:restriction>
      </xsd:simpleType>
    </xsd:element>
    <xsd:element name="MatterName" ma:index="4" nillable="true" ma:displayName="Matter Name" ma:default="Bestyrelsesarbejde EELA 2015" ma:internalName="MatterName">
      <xsd:simpleType>
        <xsd:restriction base="dms:Text">
          <xsd:maxLength value="255"/>
        </xsd:restriction>
      </xsd:simpleType>
    </xsd:element>
    <xsd:element name="MatterCode" ma:index="5" nillable="true" ma:displayName="Matter ID" ma:default="13484" ma:internalName="MatterCode">
      <xsd:simpleType>
        <xsd:restriction base="dms:Text">
          <xsd:maxLength value="255"/>
        </xsd:restriction>
      </xsd:simpleType>
    </xsd:element>
    <xsd:element name="DocAuthor" ma:index="7" nillable="true" ma:displayName="Document Author" ma:SearchPeopleOnly="false" ma:SharePointGroup="0" ma:internalName="DocAutho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agansvarligPartner" ma:index="8" nillable="true" ma:displayName="Responsible Partner" ma:default="7;#i:0#.w|km\ham" ma:list="UserInfo" ma:SharePointGroup="0" ma:internalName="SagansvarligPart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agsbehandler" ma:index="9" nillable="true" ma:displayName="Matter Worker" ma:default="7;#i:0#.w|km\ham" ma:list="UserInfo" ma:SharePointGroup="0" ma:internalName="Sagsbehandl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xtranetURL" ma:index="12" nillable="true" ma:displayName="ExtranetURL" ma:internalName="ExtranetURL">
      <xsd:simpleType>
        <xsd:restriction base="dms:Text"/>
      </xsd:simpleType>
    </xsd:element>
    <xsd:element name="Notes1" ma:index="14" nillable="true" ma:displayName="Document Notes" ma:internalName="Notes1">
      <xsd:simpleType>
        <xsd:restriction base="dms:Note">
          <xsd:maxLength value="255"/>
        </xsd:restriction>
      </xsd:simpleType>
    </xsd:element>
    <xsd:element name="_dlc_DocId" ma:index="16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7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8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Label" ma:index="23" nillable="true" ma:displayName="Taxonomy Catch All Column1" ma:hidden="true" ma:list="{c389de0b-f99a-4599-9a1c-90c17a4ae8ed}" ma:internalName="TaxCatchAllLabel" ma:readOnly="true" ma:showField="CatchAllDataLabel" ma:web="1c643d7d-dae5-4f06-bd07-16bbcca580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b3609496df1404cb58d30f667c5e2cb" ma:index="24" nillable="true" ma:taxonomy="true" ma:internalName="lb3609496df1404cb58d30f667c5e2cb" ma:taxonomyFieldName="DokumentType" ma:displayName="Document Type" ma:default="" ma:fieldId="{5b360949-6df1-404c-b58d-30f667c5e2cb}" ma:sspId="10312053-cc45-4190-b59d-d24a21f18710" ma:termSetId="ca1e66df-95c2-4431-97c2-74b282786a8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5" nillable="true" ma:displayName="Taxonomy Catch All Column" ma:hidden="true" ma:list="{c389de0b-f99a-4599-9a1c-90c17a4ae8ed}" ma:internalName="TaxCatchAll" ma:showField="CatchAllData" ma:web="1c643d7d-dae5-4f06-bd07-16bbcca580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d0dbee8a66be48c19e0f40924fd16f7d" ma:index="26" nillable="true" ma:taxonomy="true" ma:internalName="d0dbee8a66be48c19e0f40924fd16f7d" ma:taxonomyFieldName="Industry" ma:displayName="Industry" ma:default="2;#Rådgivning|c027dec4-40fc-4173-a779-a3cbf30c0957" ma:fieldId="{d0dbee8a-66be-48c1-9e0f-40924fd16f7d}" ma:sspId="10312053-cc45-4190-b59d-d24a21f18710" ma:termSetId="07ca2643-4624-4a8c-880f-061f9ca8d23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77e02e517ad4380904fefcb2f88683d" ma:index="27" nillable="true" ma:taxonomy="true" ma:internalName="i77e02e517ad4380904fefcb2f88683d" ma:taxonomyFieldName="MatterWorkingType" ma:displayName="Matter Working Type" ma:default="1;#Anden juridisk sagsbehandling|fc068170-46d3-4b0d-b5b4-ab8eff6004f4" ma:fieldId="{277e02e5-17ad-4380-904f-efcb2f88683d}" ma:sspId="10312053-cc45-4190-b59d-d24a21f18710" ma:termSetId="8c4efd88-fa4f-4433-83da-74926b6d6dc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e8093d7c20f4ad09b5130b867639b14" ma:index="28" nillable="true" ma:taxonomy="true" ma:internalName="le8093d7c20f4ad09b5130b867639b14" ma:taxonomyFieldName="LegalSubject" ma:displayName="Legal Subject" ma:default="3;#Projekter for Administrationen og jurister|8f634511-98dd-469e-813c-0100d74c8440" ma:fieldId="{5e8093d7-c20f-4ad0-9b51-30b867639b14}" ma:sspId="10312053-cc45-4190-b59d-d24a21f18710" ma:termSetId="c3c68415-f527-4a0c-9fed-8bde4fda9fe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DocsNo" ma:index="30" nillable="true" ma:displayName="eDocsNo" ma:internalName="eDocsNo0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9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lientName xmlns="888dc3e0-fb35-4a0f-bf1a-bb6db2c4a9e2">Kromann Reumert</ClientName>
    <ClientCode xmlns="888dc3e0-fb35-4a0f-bf1a-bb6db2c4a9e2">9900133</ClientCode>
    <MatterName xmlns="888dc3e0-fb35-4a0f-bf1a-bb6db2c4a9e2">Bestyrelsesarbejde EELA 2015</MatterName>
    <MatterCode xmlns="888dc3e0-fb35-4a0f-bf1a-bb6db2c4a9e2">13484</MatterCode>
    <i77e02e517ad4380904fefcb2f88683d xmlns="888dc3e0-fb35-4a0f-bf1a-bb6db2c4a9e2">
      <Terms xmlns="http://schemas.microsoft.com/office/infopath/2007/PartnerControls">
        <TermInfo>
          <TermName>Anden juridisk sagsbehandling</TermName>
          <TermId>fc068170-46d3-4b0d-b5b4-ab8eff6004f4</TermId>
        </TermInfo>
      </Terms>
    </i77e02e517ad4380904fefcb2f88683d>
    <DocAuthor xmlns="888dc3e0-fb35-4a0f-bf1a-bb6db2c4a9e2">
      <UserInfo>
        <DisplayName>Annette Søgaard Dinesen</DisplayName>
        <AccountId>15</AccountId>
        <AccountType/>
      </UserInfo>
    </DocAuthor>
    <SagansvarligPartner xmlns="888dc3e0-fb35-4a0f-bf1a-bb6db2c4a9e2">
      <UserInfo>
        <DisplayName>km\ham</DisplayName>
        <AccountId>7</AccountId>
        <AccountType/>
      </UserInfo>
    </SagansvarligPartner>
    <Sagsbehandler xmlns="888dc3e0-fb35-4a0f-bf1a-bb6db2c4a9e2">
      <UserInfo>
        <DisplayName>km\ham</DisplayName>
        <AccountId>7</AccountId>
        <AccountType/>
      </UserInfo>
    </Sagsbehandler>
    <d0dbee8a66be48c19e0f40924fd16f7d xmlns="888dc3e0-fb35-4a0f-bf1a-bb6db2c4a9e2">
      <Terms xmlns="http://schemas.microsoft.com/office/infopath/2007/PartnerControls">
        <TermInfo>
          <TermName>Rådgivning</TermName>
          <TermId>c027dec4-40fc-4173-a779-a3cbf30c0957</TermId>
        </TermInfo>
      </Terms>
    </d0dbee8a66be48c19e0f40924fd16f7d>
    <le8093d7c20f4ad09b5130b867639b14 xmlns="888dc3e0-fb35-4a0f-bf1a-bb6db2c4a9e2">
      <Terms xmlns="http://schemas.microsoft.com/office/infopath/2007/PartnerControls">
        <TermInfo>
          <TermName>Projekter for Administrationen og jurister</TermName>
          <TermId>8f634511-98dd-469e-813c-0100d74c8440</TermId>
        </TermInfo>
      </Terms>
    </le8093d7c20f4ad09b5130b867639b14>
    <ExtranetURL xmlns="888dc3e0-fb35-4a0f-bf1a-bb6db2c4a9e2" xmlns:ns1="http://www.w3.org/2001/XMLSchema-instance" ns1:nil="true"/>
    <lb3609496df1404cb58d30f667c5e2cb xmlns="888dc3e0-fb35-4a0f-bf1a-bb6db2c4a9e2">
      <Terms xmlns="http://schemas.microsoft.com/office/infopath/2007/PartnerControls"/>
    </lb3609496df1404cb58d30f667c5e2cb>
    <Notes1 xmlns="888dc3e0-fb35-4a0f-bf1a-bb6db2c4a9e2" xmlns:ns1="http://www.w3.org/2001/XMLSchema-instance" ns1:nil="true"/>
    <TaxCatchAll xmlns="888dc3e0-fb35-4a0f-bf1a-bb6db2c4a9e2">
      <Value>3</Value>
      <Value>2</Value>
      <Value>1</Value>
    </TaxCatchAll>
    <eDocsNo xmlns="888dc3e0-fb35-4a0f-bf1a-bb6db2c4a9e2" xsi:nil="true"/>
    <_dlc_DocId xmlns="888dc3e0-fb35-4a0f-bf1a-bb6db2c4a9e2">46451531</_dlc_DocId>
    <_dlc_DocIdUrl xmlns="888dc3e0-fb35-4a0f-bf1a-bb6db2c4a9e2">
      <Url>https://matter.kromannreumert.com/matters/13484/_layouts/15/DocIdRedir.aspx?ID=46451531</Url>
      <Description>46451531</Description>
    </_dlc_DocIdUrl>
  </documentManagement>
</p:properties>
</file>

<file path=customXml/itemProps1.xml><?xml version="1.0" encoding="utf-8"?>
<ds:datastoreItem xmlns:ds="http://schemas.openxmlformats.org/officeDocument/2006/customXml" ds:itemID="{3D76B9AD-B0B0-401D-8EB1-12429374E3B7}"/>
</file>

<file path=customXml/itemProps2.xml><?xml version="1.0" encoding="utf-8"?>
<ds:datastoreItem xmlns:ds="http://schemas.openxmlformats.org/officeDocument/2006/customXml" ds:itemID="{FD097F58-40E0-454D-95B4-0CFAAEE759CB}"/>
</file>

<file path=customXml/itemProps3.xml><?xml version="1.0" encoding="utf-8"?>
<ds:datastoreItem xmlns:ds="http://schemas.openxmlformats.org/officeDocument/2006/customXml" ds:itemID="{ECE5F0EE-9BAB-4935-9238-00FF72BDCB3A}"/>
</file>

<file path=customXml/itemProps4.xml><?xml version="1.0" encoding="utf-8"?>
<ds:datastoreItem xmlns:ds="http://schemas.openxmlformats.org/officeDocument/2006/customXml" ds:itemID="{602C303A-825A-4007-8E67-731BA80965EE}"/>
</file>

<file path=customXml/itemProps5.xml><?xml version="1.0" encoding="utf-8"?>
<ds:datastoreItem xmlns:ds="http://schemas.openxmlformats.org/officeDocument/2006/customXml" ds:itemID="{C9F35C84-0587-4661-B0DE-2D39F4A01E6C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781</TotalTime>
  <Words>893</Words>
  <Application>Microsoft Office PowerPoint</Application>
  <PresentationFormat>On-screen Show (4:3)</PresentationFormat>
  <Paragraphs>190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Symbol</vt:lpstr>
      <vt:lpstr>Times New Roman</vt:lpstr>
      <vt:lpstr>Wingdings</vt:lpstr>
      <vt:lpstr>Motiv sady Office</vt:lpstr>
      <vt:lpstr>1_Motiv sady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PROS &amp; CONS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Grafir</dc:creator>
  <cp:lastModifiedBy>Kromannn Reumert</cp:lastModifiedBy>
  <cp:revision>64</cp:revision>
  <cp:lastPrinted>2016-04-29T13:35:52Z</cp:lastPrinted>
  <dcterms:created xsi:type="dcterms:W3CDTF">2015-10-26T22:29:01Z</dcterms:created>
  <dcterms:modified xsi:type="dcterms:W3CDTF">2016-04-29T14:49:40Z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0x010100FB7AC861EAF9C34EBAF1E10C3DD980B600B821567A4BFE9B42B050F0C49E046758</vt:lpwstr>
  </property>
  <property fmtid="{D5CDD505-2E9C-101B-9397-08002B2CF9AE}" pid="3" name="ContentType">
    <vt:lpwstr>KR Dokument</vt:lpwstr>
  </property>
  <property fmtid="{D5CDD505-2E9C-101B-9397-08002B2CF9AE}" pid="4" name="Title">
    <vt:lpwstr>Snímek 1</vt:lpwstr>
  </property>
  <property fmtid="{D5CDD505-2E9C-101B-9397-08002B2CF9AE}" pid="5" name="ClientName">
    <vt:lpwstr>Kromann Reumert</vt:lpwstr>
  </property>
  <property fmtid="{D5CDD505-2E9C-101B-9397-08002B2CF9AE}" pid="6" name="ClientCode">
    <vt:lpwstr>9900133</vt:lpwstr>
  </property>
  <property fmtid="{D5CDD505-2E9C-101B-9397-08002B2CF9AE}" pid="7" name="MatterName">
    <vt:lpwstr>Bestyrelsesarbejde EELA 2015</vt:lpwstr>
  </property>
  <property fmtid="{D5CDD505-2E9C-101B-9397-08002B2CF9AE}" pid="8" name="MatterCode">
    <vt:lpwstr>13484</vt:lpwstr>
  </property>
  <property fmtid="{D5CDD505-2E9C-101B-9397-08002B2CF9AE}" pid="9" name="i77e02e517ad4380904fefcb2f88683d">
    <vt:lpwstr>Anden juridisk sagsbehandling|fc068170-46d3-4b0d-b5b4-ab8eff6004f4</vt:lpwstr>
  </property>
  <property fmtid="{D5CDD505-2E9C-101B-9397-08002B2CF9AE}" pid="10" name="MatterWorkingType">
    <vt:lpwstr>1;#Anden juridisk sagsbehandling|fc068170-46d3-4b0d-b5b4-ab8eff6004f4</vt:lpwstr>
  </property>
  <property fmtid="{D5CDD505-2E9C-101B-9397-08002B2CF9AE}" pid="11" name="DocAuthor">
    <vt:lpwstr>15;#Annette Søgaard Dinesen</vt:lpwstr>
  </property>
  <property fmtid="{D5CDD505-2E9C-101B-9397-08002B2CF9AE}" pid="12" name="SagansvarligPartner">
    <vt:lpwstr>7;#km\ham</vt:lpwstr>
  </property>
  <property fmtid="{D5CDD505-2E9C-101B-9397-08002B2CF9AE}" pid="13" name="Sagsbehandler">
    <vt:lpwstr>7;#km\ham</vt:lpwstr>
  </property>
  <property fmtid="{D5CDD505-2E9C-101B-9397-08002B2CF9AE}" pid="14" name="Industry">
    <vt:lpwstr>2;#Rådgivning|c027dec4-40fc-4173-a779-a3cbf30c0957</vt:lpwstr>
  </property>
  <property fmtid="{D5CDD505-2E9C-101B-9397-08002B2CF9AE}" pid="15" name="le8093d7c20f4ad09b5130b867639b14">
    <vt:lpwstr>Projekter for Administrationen og jurister|8f634511-98dd-469e-813c-0100d74c8440</vt:lpwstr>
  </property>
  <property fmtid="{D5CDD505-2E9C-101B-9397-08002B2CF9AE}" pid="16" name="LegalSubject">
    <vt:lpwstr>3;#Projekter for Administrationen og jurister|8f634511-98dd-469e-813c-0100d74c8440</vt:lpwstr>
  </property>
  <property fmtid="{D5CDD505-2E9C-101B-9397-08002B2CF9AE}" pid="17" name="DokumentType">
    <vt:lpwstr/>
  </property>
  <property fmtid="{D5CDD505-2E9C-101B-9397-08002B2CF9AE}" pid="18" name="_dlc_DocIdItemGuid">
    <vt:lpwstr>6f1f1bd6-cad3-42b8-8c7b-eb16c574760f</vt:lpwstr>
  </property>
</Properties>
</file>