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329" r:id="rId2"/>
    <p:sldId id="438" r:id="rId3"/>
    <p:sldId id="439" r:id="rId4"/>
    <p:sldId id="446" r:id="rId5"/>
    <p:sldId id="371" r:id="rId6"/>
    <p:sldId id="372" r:id="rId7"/>
    <p:sldId id="373" r:id="rId8"/>
    <p:sldId id="374" r:id="rId9"/>
    <p:sldId id="375" r:id="rId10"/>
    <p:sldId id="376" r:id="rId11"/>
    <p:sldId id="377" r:id="rId12"/>
    <p:sldId id="378" r:id="rId13"/>
    <p:sldId id="379" r:id="rId14"/>
    <p:sldId id="380" r:id="rId15"/>
    <p:sldId id="381" r:id="rId16"/>
    <p:sldId id="382" r:id="rId17"/>
    <p:sldId id="383" r:id="rId18"/>
    <p:sldId id="384" r:id="rId19"/>
    <p:sldId id="385" r:id="rId20"/>
    <p:sldId id="386" r:id="rId21"/>
    <p:sldId id="387" r:id="rId22"/>
    <p:sldId id="388" r:id="rId23"/>
    <p:sldId id="389" r:id="rId24"/>
    <p:sldId id="392" r:id="rId25"/>
    <p:sldId id="423" r:id="rId26"/>
    <p:sldId id="391" r:id="rId27"/>
    <p:sldId id="393" r:id="rId28"/>
    <p:sldId id="390" r:id="rId29"/>
    <p:sldId id="399" r:id="rId30"/>
    <p:sldId id="400" r:id="rId31"/>
    <p:sldId id="433" r:id="rId32"/>
    <p:sldId id="394" r:id="rId33"/>
    <p:sldId id="407" r:id="rId34"/>
    <p:sldId id="408" r:id="rId35"/>
    <p:sldId id="431" r:id="rId36"/>
    <p:sldId id="404" r:id="rId37"/>
    <p:sldId id="410" r:id="rId38"/>
    <p:sldId id="411" r:id="rId39"/>
    <p:sldId id="397" r:id="rId40"/>
    <p:sldId id="412" r:id="rId41"/>
    <p:sldId id="414" r:id="rId42"/>
    <p:sldId id="413" r:id="rId43"/>
    <p:sldId id="445" r:id="rId44"/>
    <p:sldId id="395" r:id="rId45"/>
    <p:sldId id="398" r:id="rId46"/>
    <p:sldId id="396" r:id="rId47"/>
    <p:sldId id="405" r:id="rId48"/>
    <p:sldId id="421" r:id="rId49"/>
    <p:sldId id="422" r:id="rId50"/>
    <p:sldId id="444" r:id="rId51"/>
    <p:sldId id="429" r:id="rId52"/>
    <p:sldId id="430" r:id="rId53"/>
    <p:sldId id="443" r:id="rId54"/>
    <p:sldId id="442" r:id="rId55"/>
    <p:sldId id="441" r:id="rId56"/>
    <p:sldId id="420" r:id="rId57"/>
    <p:sldId id="425" r:id="rId58"/>
    <p:sldId id="426" r:id="rId59"/>
    <p:sldId id="435" r:id="rId60"/>
    <p:sldId id="436" r:id="rId61"/>
    <p:sldId id="437" r:id="rId62"/>
    <p:sldId id="440" r:id="rId63"/>
  </p:sldIdLst>
  <p:sldSz cx="9144000" cy="5143500" type="screen16x9"/>
  <p:notesSz cx="6858000" cy="9144000"/>
  <p:custDataLst>
    <p:tags r:id="rId66"/>
  </p:custData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5">
          <p15:clr>
            <a:srgbClr val="A4A3A4"/>
          </p15:clr>
        </p15:guide>
        <p15:guide id="2" pos="44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00AAA3"/>
    <a:srgbClr val="00AAA6"/>
    <a:srgbClr val="00AAA5"/>
    <a:srgbClr val="21FF06"/>
    <a:srgbClr val="FC0280"/>
    <a:srgbClr val="00AAA7"/>
    <a:srgbClr val="00A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 showGuides="1">
      <p:cViewPr>
        <p:scale>
          <a:sx n="90" d="100"/>
          <a:sy n="90" d="100"/>
        </p:scale>
        <p:origin x="-1328" y="-752"/>
      </p:cViewPr>
      <p:guideLst>
        <p:guide orient="horz" pos="3205"/>
        <p:guide pos="443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76200" cmpd="sng">
              <a:solidFill>
                <a:schemeClr val="bg1"/>
              </a:solidFill>
            </a:ln>
          </c:spPr>
          <c:marker>
            <c:symbol val="none"/>
          </c:marker>
          <c:xVal>
            <c:numRef>
              <c:f>Hoja1!$A$5:$A$24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Hoja1!$B$5:$B$24</c:f>
              <c:numCache>
                <c:formatCode>General</c:formatCode>
                <c:ptCount val="20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16</c:v>
                </c:pt>
                <c:pt idx="4">
                  <c:v>32</c:v>
                </c:pt>
                <c:pt idx="5">
                  <c:v>64</c:v>
                </c:pt>
                <c:pt idx="6">
                  <c:v>128</c:v>
                </c:pt>
                <c:pt idx="7">
                  <c:v>256</c:v>
                </c:pt>
                <c:pt idx="8">
                  <c:v>512</c:v>
                </c:pt>
                <c:pt idx="9">
                  <c:v>1024</c:v>
                </c:pt>
                <c:pt idx="10">
                  <c:v>2048</c:v>
                </c:pt>
                <c:pt idx="11">
                  <c:v>4096</c:v>
                </c:pt>
                <c:pt idx="12">
                  <c:v>8192</c:v>
                </c:pt>
                <c:pt idx="13">
                  <c:v>16384</c:v>
                </c:pt>
                <c:pt idx="14">
                  <c:v>32768</c:v>
                </c:pt>
                <c:pt idx="15">
                  <c:v>65536</c:v>
                </c:pt>
                <c:pt idx="16">
                  <c:v>131072</c:v>
                </c:pt>
                <c:pt idx="17">
                  <c:v>262144</c:v>
                </c:pt>
                <c:pt idx="18">
                  <c:v>524288</c:v>
                </c:pt>
                <c:pt idx="19">
                  <c:v>1048576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8354544"/>
        <c:axId val="568355104"/>
      </c:scatterChart>
      <c:valAx>
        <c:axId val="568354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8355104"/>
        <c:crosses val="autoZero"/>
        <c:crossBetween val="midCat"/>
      </c:valAx>
      <c:valAx>
        <c:axId val="568355104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568354544"/>
        <c:crosses val="autoZero"/>
        <c:crossBetween val="midCat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18F78-C2DF-0A45-AC26-411B1CE8B18D}" type="datetimeFigureOut">
              <a:rPr lang="es-ES" smtClean="0"/>
              <a:t>16/11/2018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43370-EA66-054F-B7F8-A29A32628C5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3396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EA61C-5324-8644-811A-6B81EF4795F1}" type="datetimeFigureOut">
              <a:rPr lang="es-ES" smtClean="0"/>
              <a:t>16/11/2018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1FA2B-DB1B-404F-A241-535D8596157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0936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Presentación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FA2B-DB1B-404F-A241-535D85961573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100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F2761-45C5-214A-AD76-BB5DB407B12E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0517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Inteligencia artificial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FA2B-DB1B-404F-A241-535D85961573}" type="slidenum">
              <a:rPr lang="es-ES" smtClean="0"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468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DE53-5035-6744-9DE7-D22F854B1FDE}" type="datetimeFigureOut">
              <a:rPr lang="es-ES" smtClean="0"/>
              <a:t>16/11/2018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162F-CE14-0145-9276-E3B9739B9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3040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DE53-5035-6744-9DE7-D22F854B1FDE}" type="datetimeFigureOut">
              <a:rPr lang="es-ES" smtClean="0"/>
              <a:t>16/11/2018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162F-CE14-0145-9276-E3B9739B9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063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DE53-5035-6744-9DE7-D22F854B1FDE}" type="datetimeFigureOut">
              <a:rPr lang="es-ES" smtClean="0"/>
              <a:t>16/11/2018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162F-CE14-0145-9276-E3B9739B9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1101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DE53-5035-6744-9DE7-D22F854B1FDE}" type="datetimeFigureOut">
              <a:rPr lang="es-ES" smtClean="0"/>
              <a:t>16/11/2018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162F-CE14-0145-9276-E3B9739B9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21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DE53-5035-6744-9DE7-D22F854B1FDE}" type="datetimeFigureOut">
              <a:rPr lang="es-ES" smtClean="0"/>
              <a:t>16/11/2018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162F-CE14-0145-9276-E3B9739B9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6127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DE53-5035-6744-9DE7-D22F854B1FDE}" type="datetimeFigureOut">
              <a:rPr lang="es-ES" smtClean="0"/>
              <a:t>16/11/2018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162F-CE14-0145-9276-E3B9739B9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436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DE53-5035-6744-9DE7-D22F854B1FDE}" type="datetimeFigureOut">
              <a:rPr lang="es-ES" smtClean="0"/>
              <a:t>16/11/2018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162F-CE14-0145-9276-E3B9739B9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2010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DE53-5035-6744-9DE7-D22F854B1FDE}" type="datetimeFigureOut">
              <a:rPr lang="es-ES" smtClean="0"/>
              <a:t>16/11/2018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162F-CE14-0145-9276-E3B9739B9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1419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DE53-5035-6744-9DE7-D22F854B1FDE}" type="datetimeFigureOut">
              <a:rPr lang="es-ES" smtClean="0"/>
              <a:t>16/11/2018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162F-CE14-0145-9276-E3B9739B9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5492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DE53-5035-6744-9DE7-D22F854B1FDE}" type="datetimeFigureOut">
              <a:rPr lang="es-ES" smtClean="0"/>
              <a:t>16/11/2018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162F-CE14-0145-9276-E3B9739B9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1737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DE53-5035-6744-9DE7-D22F854B1FDE}" type="datetimeFigureOut">
              <a:rPr lang="es-ES" smtClean="0"/>
              <a:t>16/11/2018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162F-CE14-0145-9276-E3B9739B9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892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8DE53-5035-6744-9DE7-D22F854B1FDE}" type="datetimeFigureOut">
              <a:rPr lang="es-ES" smtClean="0"/>
              <a:t>16/11/2018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B162F-CE14-0145-9276-E3B9739B9C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253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0.wdp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742270" y="524285"/>
            <a:ext cx="7531539" cy="401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Futura"/>
                <a:cs typeface="Futura"/>
              </a:rPr>
              <a:t>El futuro del trabajo: la influencia de la </a:t>
            </a:r>
            <a:r>
              <a:rPr lang="es-ES" sz="3200" dirty="0" smtClean="0">
                <a:latin typeface="Futura"/>
                <a:cs typeface="Futura"/>
              </a:rPr>
              <a:t>evolución tecnológica </a:t>
            </a:r>
            <a:r>
              <a:rPr lang="es-ES" sz="3200" dirty="0">
                <a:latin typeface="Futura"/>
                <a:cs typeface="Futura"/>
              </a:rPr>
              <a:t>en las relaciones laborales. </a:t>
            </a:r>
            <a:endParaRPr lang="es-ES" sz="3200" dirty="0" smtClean="0">
              <a:latin typeface="Futura"/>
              <a:cs typeface="Futura"/>
            </a:endParaRPr>
          </a:p>
          <a:p>
            <a:endParaRPr lang="es-ES" sz="4800" dirty="0">
              <a:solidFill>
                <a:schemeClr val="bg1"/>
              </a:solidFill>
              <a:latin typeface="Futura"/>
              <a:cs typeface="Futura"/>
            </a:endParaRPr>
          </a:p>
          <a:p>
            <a:r>
              <a:rPr lang="es-ES" dirty="0" smtClean="0">
                <a:solidFill>
                  <a:schemeClr val="bg1"/>
                </a:solidFill>
                <a:latin typeface="Futura"/>
                <a:cs typeface="Futura"/>
              </a:rPr>
              <a:t>Santi Garcia, </a:t>
            </a:r>
            <a:r>
              <a:rPr lang="es-ES" dirty="0" err="1" smtClean="0">
                <a:solidFill>
                  <a:schemeClr val="bg1"/>
                </a:solidFill>
                <a:latin typeface="Futura"/>
                <a:cs typeface="Futura"/>
              </a:rPr>
              <a:t>Future</a:t>
            </a:r>
            <a:r>
              <a:rPr lang="es-ES" dirty="0" smtClean="0">
                <a:solidFill>
                  <a:schemeClr val="bg1"/>
                </a:solidFill>
                <a:latin typeface="Futura"/>
                <a:cs typeface="Futura"/>
              </a:rPr>
              <a:t> </a:t>
            </a:r>
            <a:r>
              <a:rPr lang="es-ES" dirty="0" err="1" smtClean="0">
                <a:solidFill>
                  <a:schemeClr val="bg1"/>
                </a:solidFill>
                <a:latin typeface="Futura"/>
                <a:cs typeface="Futura"/>
              </a:rPr>
              <a:t>for</a:t>
            </a:r>
            <a:r>
              <a:rPr lang="es-ES" dirty="0" smtClean="0">
                <a:solidFill>
                  <a:schemeClr val="bg1"/>
                </a:solidFill>
                <a:latin typeface="Futura"/>
                <a:cs typeface="Futura"/>
              </a:rPr>
              <a:t> </a:t>
            </a:r>
            <a:r>
              <a:rPr lang="es-ES" dirty="0" err="1" smtClean="0">
                <a:solidFill>
                  <a:schemeClr val="bg1"/>
                </a:solidFill>
                <a:latin typeface="Futura"/>
                <a:cs typeface="Futura"/>
              </a:rPr>
              <a:t>Work</a:t>
            </a:r>
            <a:r>
              <a:rPr lang="es-ES" dirty="0" smtClean="0">
                <a:solidFill>
                  <a:schemeClr val="bg1"/>
                </a:solidFill>
                <a:latin typeface="Futura"/>
                <a:cs typeface="Futura"/>
              </a:rPr>
              <a:t> </a:t>
            </a:r>
            <a:r>
              <a:rPr lang="es-ES" dirty="0" err="1" smtClean="0">
                <a:solidFill>
                  <a:schemeClr val="bg1"/>
                </a:solidFill>
                <a:latin typeface="Futura"/>
                <a:cs typeface="Futura"/>
              </a:rPr>
              <a:t>Institute</a:t>
            </a:r>
            <a:endParaRPr lang="es-ES" dirty="0" smtClean="0">
              <a:solidFill>
                <a:schemeClr val="bg1"/>
              </a:solidFill>
              <a:latin typeface="Futura"/>
              <a:cs typeface="Futura"/>
            </a:endParaRPr>
          </a:p>
          <a:p>
            <a:endParaRPr lang="es-ES" dirty="0">
              <a:solidFill>
                <a:schemeClr val="bg1"/>
              </a:solidFill>
              <a:latin typeface="Futura"/>
              <a:cs typeface="Futura"/>
            </a:endParaRPr>
          </a:p>
          <a:p>
            <a:pPr>
              <a:lnSpc>
                <a:spcPct val="120000"/>
              </a:lnSpc>
            </a:pPr>
            <a:r>
              <a:rPr lang="es-ES" dirty="0" smtClean="0">
                <a:solidFill>
                  <a:schemeClr val="bg1"/>
                </a:solidFill>
                <a:latin typeface="Futura"/>
                <a:cs typeface="Futura"/>
              </a:rPr>
              <a:t>@</a:t>
            </a:r>
            <a:r>
              <a:rPr lang="es-ES" dirty="0" err="1" smtClean="0">
                <a:solidFill>
                  <a:schemeClr val="bg1"/>
                </a:solidFill>
                <a:latin typeface="Futura"/>
                <a:cs typeface="Futura"/>
              </a:rPr>
              <a:t>santi_garcia</a:t>
            </a:r>
            <a:endParaRPr lang="es-ES" dirty="0" smtClean="0">
              <a:solidFill>
                <a:schemeClr val="bg1"/>
              </a:solidFill>
              <a:latin typeface="Futura"/>
              <a:cs typeface="Futura"/>
            </a:endParaRPr>
          </a:p>
          <a:p>
            <a:pPr>
              <a:lnSpc>
                <a:spcPct val="120000"/>
              </a:lnSpc>
            </a:pPr>
            <a:r>
              <a:rPr lang="es-ES" dirty="0" smtClean="0">
                <a:solidFill>
                  <a:schemeClr val="bg1"/>
                </a:solidFill>
                <a:latin typeface="Futura"/>
                <a:cs typeface="Futura"/>
              </a:rPr>
              <a:t>@</a:t>
            </a:r>
            <a:r>
              <a:rPr lang="es-ES" dirty="0" err="1" smtClean="0">
                <a:solidFill>
                  <a:schemeClr val="bg1"/>
                </a:solidFill>
                <a:latin typeface="Futura"/>
                <a:cs typeface="Futura"/>
              </a:rPr>
              <a:t>futureforwork</a:t>
            </a:r>
            <a:endParaRPr lang="es-ES" dirty="0" smtClean="0">
              <a:solidFill>
                <a:schemeClr val="bg1"/>
              </a:solidFill>
              <a:latin typeface="Futura"/>
              <a:cs typeface="Futura"/>
            </a:endParaRPr>
          </a:p>
          <a:p>
            <a:endParaRPr lang="es-ES" dirty="0">
              <a:solidFill>
                <a:schemeClr val="bg1"/>
              </a:solidFill>
              <a:latin typeface="Futura"/>
              <a:cs typeface="Futura"/>
            </a:endParaRPr>
          </a:p>
          <a:p>
            <a:r>
              <a:rPr lang="es-ES" sz="1400" dirty="0" smtClean="0">
                <a:solidFill>
                  <a:schemeClr val="bg1"/>
                </a:solidFill>
                <a:latin typeface="Futura"/>
                <a:cs typeface="Futura"/>
              </a:rPr>
              <a:t>Málaga, 16 de noviembre de 2018</a:t>
            </a:r>
            <a:endParaRPr lang="es-ES" sz="1400" dirty="0">
              <a:solidFill>
                <a:schemeClr val="bg1"/>
              </a:solidFill>
              <a:latin typeface="Futura"/>
              <a:cs typeface="Futur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287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00AAA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16306" y="3257806"/>
            <a:ext cx="9160306" cy="500131"/>
          </a:xfrm>
          <a:prstGeom prst="rect">
            <a:avLst/>
          </a:prstGeom>
          <a:solidFill>
            <a:schemeClr val="tx1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Futura"/>
                <a:cs typeface="Futura"/>
              </a:rPr>
              <a:t>Cadenas de suministro globales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-16306" y="2533116"/>
            <a:ext cx="9160306" cy="500131"/>
          </a:xfrm>
          <a:prstGeom prst="rect">
            <a:avLst/>
          </a:prstGeom>
          <a:solidFill>
            <a:schemeClr val="tx1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Potencias económicas emergentes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-16306" y="3982495"/>
            <a:ext cx="9160306" cy="500131"/>
          </a:xfrm>
          <a:prstGeom prst="rect">
            <a:avLst/>
          </a:prstGeom>
          <a:solidFill>
            <a:schemeClr val="tx1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El mercado es el mundo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53654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16306" y="264324"/>
            <a:ext cx="9160306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Envejecimiento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-16306" y="1033266"/>
            <a:ext cx="9160305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Migraciones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-16306" y="1726356"/>
            <a:ext cx="9160306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Urbanización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404291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0" y="0"/>
            <a:ext cx="9134300" cy="7520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0" y="1087647"/>
            <a:ext cx="9134300" cy="216306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700" y="3709627"/>
            <a:ext cx="9134300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No nos creemos nada o nos lo </a:t>
            </a:r>
            <a:r>
              <a:rPr lang="es-ES" sz="2800" smtClean="0">
                <a:solidFill>
                  <a:srgbClr val="FFFFFF"/>
                </a:solidFill>
                <a:latin typeface="Futura"/>
                <a:cs typeface="Futura"/>
              </a:rPr>
              <a:t>creemos todo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  <p:sp>
        <p:nvSpPr>
          <p:cNvPr id="6" name="CuadroTexto 5"/>
          <p:cNvSpPr txBox="1"/>
          <p:nvPr/>
        </p:nvSpPr>
        <p:spPr>
          <a:xfrm rot="20652973">
            <a:off x="4183077" y="2627469"/>
            <a:ext cx="4608145" cy="62324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FFFFFF"/>
                </a:solidFill>
                <a:latin typeface="Futura"/>
                <a:cs typeface="Futura"/>
              </a:rPr>
              <a:t>INFOXICACIÓN</a:t>
            </a:r>
            <a:endParaRPr lang="es-ES" sz="36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30239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52" y="-1"/>
            <a:ext cx="7079091" cy="514350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809701" y="897564"/>
            <a:ext cx="3437874" cy="4245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80132">
            <a:off x="1030447" y="768901"/>
            <a:ext cx="7785296" cy="27094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9700" y="3706022"/>
            <a:ext cx="9134300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Las preferencias de los consumidores cambian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535855" y="4361587"/>
            <a:ext cx="4608145" cy="62324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3600" dirty="0" smtClean="0">
                <a:solidFill>
                  <a:srgbClr val="FFFFFF"/>
                </a:solidFill>
                <a:latin typeface="Futura"/>
                <a:cs typeface="Futura"/>
              </a:rPr>
              <a:t>MUY RÁPIDO !!!</a:t>
            </a:r>
            <a:endParaRPr lang="es-ES" sz="36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3060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1169623" y="1971587"/>
            <a:ext cx="6498320" cy="1200326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s-ES" sz="7200" dirty="0">
                <a:solidFill>
                  <a:srgbClr val="00AAA6"/>
                </a:solidFill>
                <a:latin typeface="Futura"/>
                <a:cs typeface="Futura"/>
              </a:rPr>
              <a:t>DISRUPCIÓN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532176" y="4280585"/>
            <a:ext cx="2286000" cy="60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400" dirty="0">
                <a:solidFill>
                  <a:schemeClr val="bg1"/>
                </a:solidFill>
                <a:latin typeface="Futura"/>
                <a:cs typeface="Futura"/>
              </a:rPr>
              <a:t>@</a:t>
            </a:r>
            <a:r>
              <a:rPr lang="es-ES" sz="1400" dirty="0" err="1">
                <a:solidFill>
                  <a:schemeClr val="bg1"/>
                </a:solidFill>
                <a:latin typeface="Futura"/>
                <a:cs typeface="Futura"/>
              </a:rPr>
              <a:t>santi_garcia</a:t>
            </a:r>
            <a:endParaRPr lang="es-ES" sz="1400" dirty="0">
              <a:solidFill>
                <a:schemeClr val="bg1"/>
              </a:solidFill>
              <a:latin typeface="Futura"/>
              <a:cs typeface="Futura"/>
            </a:endParaRPr>
          </a:p>
          <a:p>
            <a:pPr algn="r">
              <a:lnSpc>
                <a:spcPct val="120000"/>
              </a:lnSpc>
            </a:pPr>
            <a:r>
              <a:rPr lang="es-ES" sz="1400" dirty="0">
                <a:solidFill>
                  <a:schemeClr val="bg1"/>
                </a:solidFill>
                <a:latin typeface="Futura"/>
                <a:cs typeface="Futura"/>
              </a:rPr>
              <a:t>@</a:t>
            </a:r>
            <a:r>
              <a:rPr lang="es-ES" sz="1400" dirty="0" err="1">
                <a:solidFill>
                  <a:schemeClr val="bg1"/>
                </a:solidFill>
                <a:latin typeface="Futura"/>
                <a:cs typeface="Futura"/>
              </a:rPr>
              <a:t>futureforwork</a:t>
            </a:r>
            <a:endParaRPr lang="es-ES" sz="1400" dirty="0">
              <a:solidFill>
                <a:schemeClr val="bg1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285472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515255" y="0"/>
            <a:ext cx="6628745" cy="5143500"/>
          </a:xfrm>
          <a:prstGeom prst="rect">
            <a:avLst/>
          </a:prstGeom>
          <a:solidFill>
            <a:srgbClr val="00ABA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642" y="304064"/>
            <a:ext cx="3449666" cy="42953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  <a:sp3d extrusionH="82550">
            <a:bevelT w="0"/>
          </a:sp3d>
        </p:spPr>
      </p:pic>
      <p:sp>
        <p:nvSpPr>
          <p:cNvPr id="3" name="CuadroTexto 2"/>
          <p:cNvSpPr txBox="1"/>
          <p:nvPr/>
        </p:nvSpPr>
        <p:spPr>
          <a:xfrm>
            <a:off x="3883849" y="1029413"/>
            <a:ext cx="5016862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>
                <a:latin typeface="Futura"/>
                <a:cs typeface="Futura"/>
              </a:rPr>
              <a:t>CAN ANYONE</a:t>
            </a:r>
            <a:br>
              <a:rPr lang="es-ES" sz="3600" dirty="0" smtClean="0">
                <a:latin typeface="Futura"/>
                <a:cs typeface="Futura"/>
              </a:rPr>
            </a:br>
            <a:r>
              <a:rPr lang="es-ES" sz="3600" dirty="0" smtClean="0">
                <a:latin typeface="Futura"/>
                <a:cs typeface="Futura"/>
              </a:rPr>
              <a:t>CATCH THE</a:t>
            </a:r>
            <a:br>
              <a:rPr lang="es-ES" sz="3600" dirty="0" smtClean="0">
                <a:latin typeface="Futura"/>
                <a:cs typeface="Futura"/>
              </a:rPr>
            </a:br>
            <a:r>
              <a:rPr lang="es-ES" sz="3600" dirty="0" smtClean="0">
                <a:latin typeface="Futura"/>
                <a:cs typeface="Futura"/>
              </a:rPr>
              <a:t>CELL PHONE KING?</a:t>
            </a:r>
          </a:p>
          <a:p>
            <a:endParaRPr lang="es-ES" sz="2800" dirty="0">
              <a:latin typeface="Futura"/>
              <a:cs typeface="Futura"/>
            </a:endParaRPr>
          </a:p>
          <a:p>
            <a:r>
              <a:rPr lang="es-ES" sz="2800" dirty="0" smtClean="0">
                <a:solidFill>
                  <a:schemeClr val="bg1"/>
                </a:solidFill>
                <a:latin typeface="Futura"/>
                <a:cs typeface="Futura"/>
              </a:rPr>
              <a:t>(FORBES, Nov. 2007)</a:t>
            </a:r>
            <a:endParaRPr lang="es-ES" sz="2800" dirty="0">
              <a:solidFill>
                <a:schemeClr val="bg1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210803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84" y="-1"/>
            <a:ext cx="9172229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7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AAE15F7-F4DA-144A-AEF4-6E73D7C10F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6624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98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6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" y="0"/>
            <a:ext cx="83263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2445560" y="1985005"/>
            <a:ext cx="4185394" cy="1200321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s-ES" sz="7200" dirty="0" smtClean="0">
                <a:solidFill>
                  <a:srgbClr val="FFFFFF"/>
                </a:solidFill>
                <a:latin typeface="Futura"/>
                <a:cs typeface="Futura"/>
              </a:rPr>
              <a:t>FUTURO</a:t>
            </a:r>
            <a:endParaRPr lang="es-ES" sz="72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532176" y="4280585"/>
            <a:ext cx="2286000" cy="60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400" dirty="0">
                <a:solidFill>
                  <a:schemeClr val="bg1"/>
                </a:solidFill>
                <a:latin typeface="Futura"/>
                <a:cs typeface="Futura"/>
              </a:rPr>
              <a:t>@</a:t>
            </a:r>
            <a:r>
              <a:rPr lang="es-ES" sz="1400" dirty="0" err="1">
                <a:solidFill>
                  <a:schemeClr val="bg1"/>
                </a:solidFill>
                <a:latin typeface="Futura"/>
                <a:cs typeface="Futura"/>
              </a:rPr>
              <a:t>santi_garcia</a:t>
            </a:r>
            <a:endParaRPr lang="es-ES" sz="1400" dirty="0">
              <a:solidFill>
                <a:schemeClr val="bg1"/>
              </a:solidFill>
              <a:latin typeface="Futura"/>
              <a:cs typeface="Futura"/>
            </a:endParaRPr>
          </a:p>
          <a:p>
            <a:pPr algn="r">
              <a:lnSpc>
                <a:spcPct val="120000"/>
              </a:lnSpc>
            </a:pPr>
            <a:r>
              <a:rPr lang="es-ES" sz="1400" dirty="0">
                <a:solidFill>
                  <a:schemeClr val="bg1"/>
                </a:solidFill>
                <a:latin typeface="Futura"/>
                <a:cs typeface="Futura"/>
              </a:rPr>
              <a:t>@</a:t>
            </a:r>
            <a:r>
              <a:rPr lang="es-ES" sz="1400" dirty="0" err="1">
                <a:solidFill>
                  <a:schemeClr val="bg1"/>
                </a:solidFill>
                <a:latin typeface="Futura"/>
                <a:cs typeface="Futura"/>
              </a:rPr>
              <a:t>futureforwork</a:t>
            </a:r>
            <a:endParaRPr lang="es-ES" sz="1400" dirty="0">
              <a:solidFill>
                <a:schemeClr val="bg1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03738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7260" y="-15708"/>
            <a:ext cx="6560873" cy="51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8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280" y="4"/>
            <a:ext cx="2918514" cy="51023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3561" y="1538358"/>
            <a:ext cx="5093888" cy="235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Elipse 5"/>
          <p:cNvSpPr/>
          <p:nvPr/>
        </p:nvSpPr>
        <p:spPr>
          <a:xfrm>
            <a:off x="3242796" y="1253607"/>
            <a:ext cx="5620839" cy="2729254"/>
          </a:xfrm>
          <a:prstGeom prst="ellipse">
            <a:avLst/>
          </a:prstGeom>
          <a:noFill/>
          <a:ln w="76200" cmpd="sng">
            <a:solidFill>
              <a:srgbClr val="00AA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190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655" y="830385"/>
            <a:ext cx="2797579" cy="313234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115" y="830385"/>
            <a:ext cx="2928257" cy="313407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2223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1977805" y="1971588"/>
            <a:ext cx="5022834" cy="120032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s-ES" sz="7200" dirty="0">
                <a:solidFill>
                  <a:srgbClr val="FFFFFF"/>
                </a:solidFill>
                <a:latin typeface="Futura"/>
                <a:cs typeface="Futura"/>
              </a:rPr>
              <a:t>AGILIDAD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532176" y="4280585"/>
            <a:ext cx="2286000" cy="60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400" dirty="0">
                <a:solidFill>
                  <a:schemeClr val="bg1"/>
                </a:solidFill>
                <a:latin typeface="Futura"/>
                <a:cs typeface="Futura"/>
              </a:rPr>
              <a:t>@</a:t>
            </a:r>
            <a:r>
              <a:rPr lang="es-ES" sz="1400" dirty="0" err="1">
                <a:solidFill>
                  <a:schemeClr val="bg1"/>
                </a:solidFill>
                <a:latin typeface="Futura"/>
                <a:cs typeface="Futura"/>
              </a:rPr>
              <a:t>santi_garcia</a:t>
            </a:r>
            <a:endParaRPr lang="es-ES" sz="1400" dirty="0">
              <a:solidFill>
                <a:schemeClr val="bg1"/>
              </a:solidFill>
              <a:latin typeface="Futura"/>
              <a:cs typeface="Futura"/>
            </a:endParaRPr>
          </a:p>
          <a:p>
            <a:pPr algn="r">
              <a:lnSpc>
                <a:spcPct val="120000"/>
              </a:lnSpc>
            </a:pPr>
            <a:r>
              <a:rPr lang="es-ES" sz="1400" dirty="0">
                <a:solidFill>
                  <a:schemeClr val="bg1"/>
                </a:solidFill>
                <a:latin typeface="Futura"/>
                <a:cs typeface="Futura"/>
              </a:rPr>
              <a:t>@</a:t>
            </a:r>
            <a:r>
              <a:rPr lang="es-ES" sz="1400" dirty="0" err="1">
                <a:solidFill>
                  <a:schemeClr val="bg1"/>
                </a:solidFill>
                <a:latin typeface="Futura"/>
                <a:cs typeface="Futura"/>
              </a:rPr>
              <a:t>futureforwork</a:t>
            </a:r>
            <a:endParaRPr lang="es-ES" sz="1400" dirty="0">
              <a:solidFill>
                <a:schemeClr val="bg1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415484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00AB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3618604"/>
            <a:ext cx="9143999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Trabajo por proyectos y métodos </a:t>
            </a:r>
            <a:r>
              <a:rPr lang="es-ES" sz="2800" dirty="0">
                <a:solidFill>
                  <a:srgbClr val="FFFFFF"/>
                </a:solidFill>
                <a:latin typeface="Futura"/>
                <a:cs typeface="Futura"/>
              </a:rPr>
              <a:t>ágiles</a:t>
            </a:r>
          </a:p>
        </p:txBody>
      </p:sp>
    </p:spTree>
    <p:extLst>
      <p:ext uri="{BB962C8B-B14F-4D97-AF65-F5344CB8AC3E}">
        <p14:creationId xmlns:p14="http://schemas.microsoft.com/office/powerpoint/2010/main" val="36520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386" y="-1730"/>
            <a:ext cx="7293239" cy="5145230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 rot="21043344">
            <a:off x="3939639" y="613361"/>
            <a:ext cx="3737319" cy="2428040"/>
          </a:xfrm>
          <a:prstGeom prst="ellipse">
            <a:avLst/>
          </a:prstGeom>
          <a:noFill/>
          <a:ln w="101600" cmpd="sng">
            <a:solidFill>
              <a:srgbClr val="00AAA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0" y="3590925"/>
            <a:ext cx="9144000" cy="500131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Unir lo aparentemente incompatible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47971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3590925"/>
            <a:ext cx="9122618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Futura"/>
                <a:cs typeface="Futura"/>
              </a:rPr>
              <a:t>Las personas </a:t>
            </a:r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son sensores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88061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3590925"/>
            <a:ext cx="9144000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Futura"/>
                <a:cs typeface="Futura"/>
              </a:rPr>
              <a:t>Inteligencia colectiva</a:t>
            </a:r>
          </a:p>
        </p:txBody>
      </p:sp>
    </p:spTree>
    <p:extLst>
      <p:ext uri="{BB962C8B-B14F-4D97-AF65-F5344CB8AC3E}">
        <p14:creationId xmlns:p14="http://schemas.microsoft.com/office/powerpoint/2010/main" val="136829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00AAA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566" b="6434"/>
          <a:stretch/>
        </p:blipFill>
        <p:spPr>
          <a:xfrm>
            <a:off x="-4" y="0"/>
            <a:ext cx="9144000" cy="51435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4" y="3619992"/>
            <a:ext cx="9144004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pPr algn="r"/>
            <a:r>
              <a:rPr lang="es-ES" sz="2800" dirty="0">
                <a:solidFill>
                  <a:srgbClr val="FFFFFF"/>
                </a:solidFill>
                <a:latin typeface="Futura"/>
                <a:cs typeface="Futura"/>
              </a:rPr>
              <a:t>La organización ambidiestra</a:t>
            </a:r>
          </a:p>
        </p:txBody>
      </p:sp>
    </p:spTree>
    <p:extLst>
      <p:ext uri="{BB962C8B-B14F-4D97-AF65-F5344CB8AC3E}">
        <p14:creationId xmlns:p14="http://schemas.microsoft.com/office/powerpoint/2010/main" val="346046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287"/>
          <a:stretch/>
        </p:blipFill>
        <p:spPr>
          <a:xfrm>
            <a:off x="4598557" y="0"/>
            <a:ext cx="4545443" cy="51435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ABA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863" y="0"/>
            <a:ext cx="4595694" cy="51435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3590925"/>
            <a:ext cx="9141137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pPr algn="r"/>
            <a:r>
              <a:rPr lang="es-ES" sz="2800" dirty="0">
                <a:solidFill>
                  <a:srgbClr val="FFFFFF"/>
                </a:solidFill>
                <a:latin typeface="Futura"/>
                <a:cs typeface="Futura"/>
              </a:rPr>
              <a:t>La empresa abierta</a:t>
            </a:r>
          </a:p>
        </p:txBody>
      </p:sp>
    </p:spTree>
    <p:extLst>
      <p:ext uri="{BB962C8B-B14F-4D97-AF65-F5344CB8AC3E}">
        <p14:creationId xmlns:p14="http://schemas.microsoft.com/office/powerpoint/2010/main" val="317489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FAF3A8D-4815-F74F-9F7D-29C65900E5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98"/>
          <a:stretch/>
        </p:blipFill>
        <p:spPr>
          <a:xfrm>
            <a:off x="116965" y="239748"/>
            <a:ext cx="9027036" cy="453815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84055" y="3292509"/>
            <a:ext cx="76174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Futura"/>
                <a:cs typeface="Futura"/>
              </a:rPr>
              <a:t>HOY</a:t>
            </a:r>
            <a:endParaRPr lang="es-ES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168161" y="977725"/>
            <a:ext cx="1704318" cy="61839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utura"/>
                <a:cs typeface="Futura"/>
              </a:rPr>
              <a:t>POSIBLE</a:t>
            </a:r>
            <a:endParaRPr lang="es-ES" dirty="0">
              <a:solidFill>
                <a:schemeClr val="tx2">
                  <a:lumMod val="60000"/>
                  <a:lumOff val="40000"/>
                </a:schemeClr>
              </a:solidFill>
              <a:latin typeface="Futura"/>
              <a:cs typeface="Futura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168161" y="2193396"/>
            <a:ext cx="1704318" cy="61839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rgbClr val="FC0280"/>
                </a:solidFill>
                <a:latin typeface="Futura"/>
                <a:cs typeface="Futura"/>
              </a:rPr>
              <a:t>PROBABLE</a:t>
            </a:r>
            <a:endParaRPr lang="es-ES" dirty="0">
              <a:solidFill>
                <a:srgbClr val="FC0280"/>
              </a:solidFill>
              <a:latin typeface="Futura"/>
              <a:cs typeface="Futura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168160" y="3125376"/>
            <a:ext cx="1975839" cy="73702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rgbClr val="21FF06"/>
                </a:solidFill>
                <a:latin typeface="Futura"/>
                <a:cs typeface="Futura"/>
              </a:rPr>
              <a:t>PREFERIBLE</a:t>
            </a:r>
            <a:endParaRPr lang="es-ES" dirty="0">
              <a:solidFill>
                <a:srgbClr val="21FF06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76588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00AAA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3590925"/>
            <a:ext cx="9141137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pPr algn="r"/>
            <a:r>
              <a:rPr lang="es-ES" sz="2800" dirty="0">
                <a:solidFill>
                  <a:srgbClr val="FFFFFF"/>
                </a:solidFill>
                <a:latin typeface="Futura"/>
                <a:cs typeface="Futura"/>
              </a:rPr>
              <a:t>La </a:t>
            </a:r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“fuerza de trabajo extendida”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962052" y="154007"/>
            <a:ext cx="11208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  <a:latin typeface="Futura"/>
                <a:cs typeface="Futura"/>
              </a:rPr>
              <a:t>fans</a:t>
            </a:r>
            <a:endParaRPr lang="es-ES" sz="3200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86341" y="1617553"/>
            <a:ext cx="26597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  <a:latin typeface="Futura"/>
                <a:cs typeface="Futura"/>
              </a:rPr>
              <a:t>voluntarios</a:t>
            </a:r>
            <a:endParaRPr lang="es-ES" sz="3200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688829" y="919183"/>
            <a:ext cx="20390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  <a:latin typeface="Futura"/>
                <a:cs typeface="Futura"/>
              </a:rPr>
              <a:t>becarios</a:t>
            </a:r>
            <a:endParaRPr lang="es-ES" sz="3200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701552" y="2860167"/>
            <a:ext cx="33838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 smtClean="0">
                <a:solidFill>
                  <a:schemeClr val="bg1"/>
                </a:solidFill>
                <a:latin typeface="Futura"/>
                <a:cs typeface="Futura"/>
              </a:rPr>
              <a:t>crowdworkers</a:t>
            </a:r>
            <a:endParaRPr lang="es-ES" sz="3200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86341" y="154007"/>
            <a:ext cx="26144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  <a:latin typeface="Futura"/>
                <a:cs typeface="Futura"/>
              </a:rPr>
              <a:t>empleados</a:t>
            </a:r>
            <a:endParaRPr lang="es-ES" sz="3200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772257" y="1617553"/>
            <a:ext cx="10513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 smtClean="0">
                <a:solidFill>
                  <a:schemeClr val="bg1"/>
                </a:solidFill>
                <a:latin typeface="Futura"/>
                <a:cs typeface="Futura"/>
              </a:rPr>
              <a:t>ETTs</a:t>
            </a:r>
            <a:endParaRPr lang="es-ES" sz="3200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776598" y="189414"/>
            <a:ext cx="29513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  <a:latin typeface="Futura"/>
                <a:cs typeface="Futura"/>
              </a:rPr>
              <a:t>‘</a:t>
            </a:r>
            <a:r>
              <a:rPr lang="es-ES" sz="3200" dirty="0" err="1" smtClean="0">
                <a:solidFill>
                  <a:schemeClr val="bg1"/>
                </a:solidFill>
                <a:latin typeface="Futura"/>
                <a:cs typeface="Futura"/>
              </a:rPr>
              <a:t>contractors</a:t>
            </a:r>
            <a:r>
              <a:rPr lang="es-ES" sz="3200" dirty="0" smtClean="0">
                <a:solidFill>
                  <a:schemeClr val="bg1"/>
                </a:solidFill>
                <a:latin typeface="Futura"/>
                <a:cs typeface="Futura"/>
              </a:rPr>
              <a:t>’</a:t>
            </a:r>
            <a:endParaRPr lang="es-ES" sz="3200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277286" y="909127"/>
            <a:ext cx="26212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 smtClean="0">
                <a:solidFill>
                  <a:schemeClr val="bg1"/>
                </a:solidFill>
                <a:latin typeface="Futura"/>
                <a:cs typeface="Futura"/>
              </a:rPr>
              <a:t>freelancers</a:t>
            </a:r>
            <a:endParaRPr lang="es-ES" sz="3200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587901" y="4247809"/>
            <a:ext cx="18055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  <a:latin typeface="Futura"/>
                <a:cs typeface="Futura"/>
              </a:rPr>
              <a:t>clientes</a:t>
            </a:r>
            <a:endParaRPr lang="es-ES" sz="3200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852709" y="4247809"/>
            <a:ext cx="20441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  <a:latin typeface="Futura"/>
                <a:cs typeface="Futura"/>
              </a:rPr>
              <a:t>usuarios</a:t>
            </a:r>
            <a:endParaRPr lang="es-ES" sz="3200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50635" y="904496"/>
            <a:ext cx="26501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  <a:latin typeface="Futura"/>
                <a:cs typeface="Futura"/>
              </a:rPr>
              <a:t>autónomos</a:t>
            </a:r>
            <a:endParaRPr lang="es-ES" sz="3200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70139" y="2327546"/>
            <a:ext cx="30957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  <a:latin typeface="Futura"/>
                <a:cs typeface="Futura"/>
              </a:rPr>
              <a:t>personas con </a:t>
            </a:r>
          </a:p>
          <a:p>
            <a:r>
              <a:rPr lang="es-ES" sz="3200" dirty="0" smtClean="0">
                <a:solidFill>
                  <a:schemeClr val="bg1"/>
                </a:solidFill>
                <a:latin typeface="Futura"/>
                <a:cs typeface="Futura"/>
              </a:rPr>
              <a:t>buenas ideas</a:t>
            </a:r>
            <a:endParaRPr lang="es-ES" sz="3200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50635" y="4247809"/>
            <a:ext cx="40223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 smtClean="0">
                <a:solidFill>
                  <a:schemeClr val="bg1"/>
                </a:solidFill>
                <a:latin typeface="Futura"/>
                <a:cs typeface="Futura"/>
              </a:rPr>
              <a:t>venture</a:t>
            </a:r>
            <a:r>
              <a:rPr lang="es-ES" sz="3200" dirty="0" smtClean="0">
                <a:solidFill>
                  <a:schemeClr val="bg1"/>
                </a:solidFill>
                <a:latin typeface="Futura"/>
                <a:cs typeface="Futura"/>
              </a:rPr>
              <a:t> </a:t>
            </a:r>
            <a:r>
              <a:rPr lang="es-ES" sz="3200" dirty="0" err="1" smtClean="0">
                <a:solidFill>
                  <a:schemeClr val="bg1"/>
                </a:solidFill>
                <a:latin typeface="Futura"/>
                <a:cs typeface="Futura"/>
              </a:rPr>
              <a:t>suppliers</a:t>
            </a:r>
            <a:endParaRPr lang="es-ES" sz="3200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337372" y="1617553"/>
            <a:ext cx="35594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  <a:latin typeface="Futura"/>
                <a:cs typeface="Futura"/>
              </a:rPr>
              <a:t>plataformas de</a:t>
            </a:r>
          </a:p>
          <a:p>
            <a:r>
              <a:rPr lang="es-ES" sz="3200" dirty="0" smtClean="0">
                <a:solidFill>
                  <a:schemeClr val="bg1"/>
                </a:solidFill>
                <a:latin typeface="Futura"/>
                <a:cs typeface="Futura"/>
              </a:rPr>
              <a:t>trabajo offline</a:t>
            </a:r>
            <a:endParaRPr lang="es-ES" sz="3200" dirty="0">
              <a:solidFill>
                <a:schemeClr val="bg1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400297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76925" cy="51435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0" y="3590925"/>
            <a:ext cx="9144000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Automatización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5616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00AAA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3"/>
          <a:stretch/>
        </p:blipFill>
        <p:spPr>
          <a:xfrm>
            <a:off x="4" y="0"/>
            <a:ext cx="9234931" cy="51435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3590925"/>
            <a:ext cx="9144000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Nuevos perfiles profesionales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27476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35"/>
            <a:ext cx="9144000" cy="51435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1" y="3654357"/>
            <a:ext cx="9144001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La carrera contra la máquina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89974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00AAA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35572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4288"/>
            <a:ext cx="4160542" cy="538001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4154488"/>
            <a:ext cx="9143999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un mercado de trabajo polarizado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41539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3999" y="560388"/>
            <a:ext cx="874888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latin typeface="Futura"/>
                <a:cs typeface="Futura"/>
              </a:rPr>
              <a:t>En los próximos 3 años, </a:t>
            </a:r>
          </a:p>
          <a:p>
            <a:r>
              <a:rPr lang="es-ES" sz="4900" dirty="0" smtClean="0">
                <a:solidFill>
                  <a:schemeClr val="bg1"/>
                </a:solidFill>
                <a:latin typeface="Futura"/>
                <a:cs typeface="Futura"/>
              </a:rPr>
              <a:t>1 de cada 2 trabajadores </a:t>
            </a:r>
            <a:r>
              <a:rPr lang="es-ES" sz="4000" dirty="0" smtClean="0">
                <a:latin typeface="Futura"/>
                <a:cs typeface="Futura"/>
              </a:rPr>
              <a:t>necesitará someterse a </a:t>
            </a:r>
            <a:r>
              <a:rPr lang="es-ES" sz="4800" dirty="0" smtClean="0">
                <a:solidFill>
                  <a:schemeClr val="bg1"/>
                </a:solidFill>
                <a:latin typeface="Futura"/>
                <a:cs typeface="Futura"/>
              </a:rPr>
              <a:t>reciclaje profesional significativo</a:t>
            </a:r>
            <a:endParaRPr lang="es-ES" sz="4800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352959" y="4402556"/>
            <a:ext cx="42025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latin typeface="Futura"/>
                <a:cs typeface="Futura"/>
              </a:rPr>
              <a:t>WEF, </a:t>
            </a:r>
            <a:r>
              <a:rPr lang="es-ES" sz="1600" dirty="0" err="1" smtClean="0">
                <a:latin typeface="Futura"/>
                <a:cs typeface="Futura"/>
              </a:rPr>
              <a:t>The</a:t>
            </a:r>
            <a:r>
              <a:rPr lang="es-ES" sz="1600" dirty="0" smtClean="0">
                <a:latin typeface="Futura"/>
                <a:cs typeface="Futura"/>
              </a:rPr>
              <a:t> </a:t>
            </a:r>
            <a:r>
              <a:rPr lang="es-ES" sz="1600" dirty="0" err="1" smtClean="0">
                <a:latin typeface="Futura"/>
                <a:cs typeface="Futura"/>
              </a:rPr>
              <a:t>Future</a:t>
            </a:r>
            <a:r>
              <a:rPr lang="es-ES" sz="1600" dirty="0" smtClean="0">
                <a:latin typeface="Futura"/>
                <a:cs typeface="Futura"/>
              </a:rPr>
              <a:t> of Jobs </a:t>
            </a:r>
            <a:r>
              <a:rPr lang="es-ES" sz="1600" dirty="0" err="1" smtClean="0">
                <a:latin typeface="Futura"/>
                <a:cs typeface="Futura"/>
              </a:rPr>
              <a:t>Report</a:t>
            </a:r>
            <a:r>
              <a:rPr lang="es-ES" sz="1600" dirty="0" smtClean="0">
                <a:latin typeface="Futura"/>
                <a:cs typeface="Futura"/>
              </a:rPr>
              <a:t> 2018</a:t>
            </a:r>
            <a:endParaRPr lang="es-ES" sz="1600" dirty="0"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6348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6171" y="-1389"/>
            <a:ext cx="4702370" cy="51434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00AAA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17232" cy="5143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3654357"/>
            <a:ext cx="9144000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Vidas laborales más largas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980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00AA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328" y="-2543"/>
            <a:ext cx="9144000" cy="51435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13328" y="4154488"/>
            <a:ext cx="6312796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Del empleo a la empleabilidad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15183" y="1661383"/>
            <a:ext cx="1824077" cy="902515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solidFill>
                  <a:schemeClr val="bg1"/>
                </a:solidFill>
                <a:latin typeface="Futura"/>
                <a:cs typeface="Futura"/>
              </a:rPr>
              <a:t>EMPLEO</a:t>
            </a:r>
            <a:endParaRPr lang="es-ES" sz="1400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107097" y="1663363"/>
            <a:ext cx="1824077" cy="902515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solidFill>
                  <a:schemeClr val="bg1"/>
                </a:solidFill>
                <a:latin typeface="Futura"/>
                <a:cs typeface="Futura"/>
              </a:rPr>
              <a:t>EMPLEABILIDAD</a:t>
            </a:r>
            <a:endParaRPr lang="es-ES" sz="1400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cxnSp>
        <p:nvCxnSpPr>
          <p:cNvPr id="7" name="Conector curvado 6"/>
          <p:cNvCxnSpPr>
            <a:stCxn id="5" idx="0"/>
            <a:endCxn id="6" idx="0"/>
          </p:cNvCxnSpPr>
          <p:nvPr/>
        </p:nvCxnSpPr>
        <p:spPr>
          <a:xfrm rot="16200000" flipH="1">
            <a:off x="2722189" y="366416"/>
            <a:ext cx="1980" cy="2591914"/>
          </a:xfrm>
          <a:prstGeom prst="curvedConnector3">
            <a:avLst>
              <a:gd name="adj1" fmla="val -35180354"/>
            </a:avLst>
          </a:prstGeom>
          <a:ln w="38100" cmpd="sng">
            <a:solidFill>
              <a:srgbClr val="FFFF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curvado 8"/>
          <p:cNvCxnSpPr>
            <a:stCxn id="6" idx="2"/>
            <a:endCxn id="5" idx="2"/>
          </p:cNvCxnSpPr>
          <p:nvPr/>
        </p:nvCxnSpPr>
        <p:spPr>
          <a:xfrm rot="5400000" flipH="1">
            <a:off x="2722189" y="1268931"/>
            <a:ext cx="1980" cy="2591914"/>
          </a:xfrm>
          <a:prstGeom prst="curvedConnector3">
            <a:avLst>
              <a:gd name="adj1" fmla="val -36024444"/>
            </a:avLst>
          </a:prstGeom>
          <a:ln w="38100" cmpd="sng">
            <a:solidFill>
              <a:srgbClr val="FFFF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77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667560" y="1998427"/>
            <a:ext cx="7996839" cy="1200321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s-ES" sz="7200" dirty="0" smtClean="0">
                <a:solidFill>
                  <a:srgbClr val="FFFFFF"/>
                </a:solidFill>
                <a:latin typeface="Futura"/>
                <a:cs typeface="Futura"/>
              </a:rPr>
              <a:t>EMPLEABILIDAD</a:t>
            </a:r>
            <a:endParaRPr lang="es-ES" sz="72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532176" y="4280585"/>
            <a:ext cx="2286000" cy="60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400" dirty="0">
                <a:solidFill>
                  <a:schemeClr val="bg1"/>
                </a:solidFill>
                <a:latin typeface="Futura"/>
                <a:cs typeface="Futura"/>
              </a:rPr>
              <a:t>@</a:t>
            </a:r>
            <a:r>
              <a:rPr lang="es-ES" sz="1400" dirty="0" err="1">
                <a:solidFill>
                  <a:schemeClr val="bg1"/>
                </a:solidFill>
                <a:latin typeface="Futura"/>
                <a:cs typeface="Futura"/>
              </a:rPr>
              <a:t>santi_garcia</a:t>
            </a:r>
            <a:endParaRPr lang="es-ES" sz="1400" dirty="0">
              <a:solidFill>
                <a:schemeClr val="bg1"/>
              </a:solidFill>
              <a:latin typeface="Futura"/>
              <a:cs typeface="Futura"/>
            </a:endParaRPr>
          </a:p>
          <a:p>
            <a:pPr algn="r">
              <a:lnSpc>
                <a:spcPct val="120000"/>
              </a:lnSpc>
            </a:pPr>
            <a:r>
              <a:rPr lang="es-ES" sz="1400" dirty="0">
                <a:solidFill>
                  <a:schemeClr val="bg1"/>
                </a:solidFill>
                <a:latin typeface="Futura"/>
                <a:cs typeface="Futura"/>
              </a:rPr>
              <a:t>@</a:t>
            </a:r>
            <a:r>
              <a:rPr lang="es-ES" sz="1400" dirty="0" err="1">
                <a:solidFill>
                  <a:schemeClr val="bg1"/>
                </a:solidFill>
                <a:latin typeface="Futura"/>
                <a:cs typeface="Futura"/>
              </a:rPr>
              <a:t>futureforwork</a:t>
            </a:r>
            <a:endParaRPr lang="es-ES" sz="1400" dirty="0">
              <a:solidFill>
                <a:schemeClr val="bg1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88042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39" r="4055"/>
          <a:stretch/>
        </p:blipFill>
        <p:spPr>
          <a:xfrm>
            <a:off x="655829" y="0"/>
            <a:ext cx="7498164" cy="372613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3590925"/>
            <a:ext cx="9144000" cy="500137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Las capacidades correctas, en el lugar correcto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49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500" b="125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0" y="107909"/>
            <a:ext cx="72755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4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AAA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2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00AAA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5625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7060" y="3720757"/>
            <a:ext cx="9151059" cy="500131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Todo el conocimiento a nuestro alcance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14375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357116" y="1998427"/>
            <a:ext cx="8533089" cy="101565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s-ES" sz="6000" dirty="0" smtClean="0">
                <a:solidFill>
                  <a:srgbClr val="FFFFFF"/>
                </a:solidFill>
                <a:latin typeface="Futura"/>
                <a:cs typeface="Futura"/>
              </a:rPr>
              <a:t>dirigir personas hoy</a:t>
            </a:r>
            <a:endParaRPr lang="es-ES" sz="60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532176" y="4280585"/>
            <a:ext cx="2286000" cy="60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400" dirty="0">
                <a:solidFill>
                  <a:schemeClr val="bg1"/>
                </a:solidFill>
                <a:latin typeface="Futura"/>
                <a:cs typeface="Futura"/>
              </a:rPr>
              <a:t>@</a:t>
            </a:r>
            <a:r>
              <a:rPr lang="es-ES" sz="1400" dirty="0" err="1">
                <a:solidFill>
                  <a:schemeClr val="bg1"/>
                </a:solidFill>
                <a:latin typeface="Futura"/>
                <a:cs typeface="Futura"/>
              </a:rPr>
              <a:t>santi_garcia</a:t>
            </a:r>
            <a:endParaRPr lang="es-ES" sz="1400" dirty="0">
              <a:solidFill>
                <a:schemeClr val="bg1"/>
              </a:solidFill>
              <a:latin typeface="Futura"/>
              <a:cs typeface="Futura"/>
            </a:endParaRPr>
          </a:p>
          <a:p>
            <a:pPr algn="r">
              <a:lnSpc>
                <a:spcPct val="120000"/>
              </a:lnSpc>
            </a:pPr>
            <a:r>
              <a:rPr lang="es-ES" sz="1400" dirty="0">
                <a:solidFill>
                  <a:schemeClr val="bg1"/>
                </a:solidFill>
                <a:latin typeface="Futura"/>
                <a:cs typeface="Futura"/>
              </a:rPr>
              <a:t>@</a:t>
            </a:r>
            <a:r>
              <a:rPr lang="es-ES" sz="1400" dirty="0" err="1">
                <a:solidFill>
                  <a:schemeClr val="bg1"/>
                </a:solidFill>
                <a:latin typeface="Futura"/>
                <a:cs typeface="Futura"/>
              </a:rPr>
              <a:t>futureforwork</a:t>
            </a:r>
            <a:endParaRPr lang="es-ES" sz="1400" dirty="0">
              <a:solidFill>
                <a:schemeClr val="bg1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82586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Hacia un futuro de trabajos complejos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06" y="-9433"/>
            <a:ext cx="6588224" cy="3705876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4995097" y="2228626"/>
            <a:ext cx="2376264" cy="702078"/>
          </a:xfrm>
          <a:prstGeom prst="ellipse">
            <a:avLst/>
          </a:prstGeom>
          <a:noFill/>
          <a:ln w="76200" cmpd="sng">
            <a:solidFill>
              <a:srgbClr val="00AA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0" y="3590925"/>
            <a:ext cx="9144000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Hacia un futuro de trabajos más complejos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00636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/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40" y="903246"/>
            <a:ext cx="6513396" cy="253725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3590925"/>
            <a:ext cx="9144000" cy="500131"/>
          </a:xfrm>
          <a:prstGeom prst="rect">
            <a:avLst/>
          </a:prstGeom>
          <a:solidFill>
            <a:schemeClr val="tx1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Guerra por el talento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860062" y="626247"/>
            <a:ext cx="5570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Futura Medium"/>
              </a:rPr>
              <a:t>% de empresas con dificultades para reclutar los profesionales que necesitan</a:t>
            </a:r>
            <a:endParaRPr lang="es-ES" sz="1200" dirty="0">
              <a:latin typeface="Futura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9937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401" y="0"/>
            <a:ext cx="8339805" cy="512858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3590925"/>
            <a:ext cx="9144000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Un futuro de trabajos más interdependientes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41339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686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0" y="3590925"/>
            <a:ext cx="9144000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El trabajo no lo es todo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2188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14098">
            <a:off x="1040106" y="1761312"/>
            <a:ext cx="7605796" cy="2549083"/>
          </a:xfrm>
          <a:prstGeom prst="rect">
            <a:avLst/>
          </a:prstGeom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" descr="Imag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149" y="637764"/>
            <a:ext cx="7697181" cy="1986215"/>
          </a:xfrm>
          <a:prstGeom prst="rect">
            <a:avLst/>
          </a:prstGeom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01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4435"/>
          <a:stretch/>
        </p:blipFill>
        <p:spPr>
          <a:xfrm>
            <a:off x="0" y="330237"/>
            <a:ext cx="9144000" cy="43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8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18601" y="1970079"/>
            <a:ext cx="2561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 smtClean="0">
                <a:solidFill>
                  <a:schemeClr val="bg1"/>
                </a:solidFill>
                <a:latin typeface="Futura"/>
                <a:cs typeface="Futura"/>
              </a:rPr>
              <a:t>2018</a:t>
            </a:r>
            <a:endParaRPr lang="es-ES" sz="6600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532176" y="4280585"/>
            <a:ext cx="2286000" cy="60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400" dirty="0">
                <a:solidFill>
                  <a:schemeClr val="bg1"/>
                </a:solidFill>
                <a:latin typeface="Futura"/>
                <a:cs typeface="Futura"/>
              </a:rPr>
              <a:t>@</a:t>
            </a:r>
            <a:r>
              <a:rPr lang="es-ES" sz="1400" dirty="0" err="1">
                <a:solidFill>
                  <a:schemeClr val="bg1"/>
                </a:solidFill>
                <a:latin typeface="Futura"/>
                <a:cs typeface="Futura"/>
              </a:rPr>
              <a:t>santi_garcia</a:t>
            </a:r>
            <a:endParaRPr lang="es-ES" sz="1400" dirty="0">
              <a:solidFill>
                <a:schemeClr val="bg1"/>
              </a:solidFill>
              <a:latin typeface="Futura"/>
              <a:cs typeface="Futura"/>
            </a:endParaRPr>
          </a:p>
          <a:p>
            <a:pPr algn="r">
              <a:lnSpc>
                <a:spcPct val="120000"/>
              </a:lnSpc>
            </a:pPr>
            <a:r>
              <a:rPr lang="es-ES" sz="1400" dirty="0">
                <a:solidFill>
                  <a:schemeClr val="bg1"/>
                </a:solidFill>
                <a:latin typeface="Futura"/>
                <a:cs typeface="Futura"/>
              </a:rPr>
              <a:t>@</a:t>
            </a:r>
            <a:r>
              <a:rPr lang="es-ES" sz="1400" dirty="0" err="1">
                <a:solidFill>
                  <a:schemeClr val="bg1"/>
                </a:solidFill>
                <a:latin typeface="Futura"/>
                <a:cs typeface="Futura"/>
              </a:rPr>
              <a:t>futureforwork</a:t>
            </a:r>
            <a:endParaRPr lang="es-ES" sz="1400" dirty="0">
              <a:solidFill>
                <a:schemeClr val="bg1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04536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171" b="12229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0" y="3654357"/>
            <a:ext cx="9144000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_tradnl" sz="2800" dirty="0" smtClean="0">
                <a:solidFill>
                  <a:srgbClr val="FFFFFF"/>
                </a:solidFill>
                <a:latin typeface="Futura"/>
                <a:cs typeface="Futura"/>
              </a:rPr>
              <a:t>Un nuevo perfil de líderes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5103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" y="1114357"/>
            <a:ext cx="9144000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_tradnl" sz="2800" dirty="0" smtClean="0">
                <a:solidFill>
                  <a:srgbClr val="FFFFFF"/>
                </a:solidFill>
                <a:latin typeface="Futura"/>
                <a:cs typeface="Futura"/>
              </a:rPr>
              <a:t>¿Qué pasa con RRHH?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46476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018" y="0"/>
            <a:ext cx="3891981" cy="51435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97648" y="873720"/>
            <a:ext cx="5299280" cy="236988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Futura"/>
                <a:cs typeface="Futura"/>
              </a:rPr>
              <a:t>La mayor parte de lo </a:t>
            </a:r>
            <a:r>
              <a:rPr lang="en-US" sz="2800" dirty="0" err="1" smtClean="0">
                <a:solidFill>
                  <a:srgbClr val="FFFFFF"/>
                </a:solidFill>
                <a:latin typeface="Futura"/>
                <a:cs typeface="Futura"/>
              </a:rPr>
              <a:t>que</a:t>
            </a:r>
            <a:r>
              <a:rPr lang="en-US" sz="2800" dirty="0">
                <a:solidFill>
                  <a:srgbClr val="FFFFFF"/>
                </a:solidFill>
                <a:latin typeface="Futura"/>
                <a:cs typeface="Futura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Futura"/>
                <a:cs typeface="Futura"/>
              </a:rPr>
              <a:t>llamamos</a:t>
            </a:r>
            <a:r>
              <a:rPr lang="en-US" sz="2800" dirty="0" smtClean="0">
                <a:solidFill>
                  <a:srgbClr val="FFFFFF"/>
                </a:solidFill>
                <a:latin typeface="Futura"/>
                <a:cs typeface="Futura"/>
              </a:rPr>
              <a:t> “management” </a:t>
            </a:r>
            <a:r>
              <a:rPr lang="en-US" sz="2800" dirty="0" err="1" smtClean="0">
                <a:solidFill>
                  <a:srgbClr val="FFFFFF"/>
                </a:solidFill>
                <a:latin typeface="Futura"/>
                <a:cs typeface="Futura"/>
              </a:rPr>
              <a:t>consiste</a:t>
            </a:r>
            <a:r>
              <a:rPr lang="en-US" sz="2800" dirty="0" smtClean="0">
                <a:solidFill>
                  <a:srgbClr val="FFFFFF"/>
                </a:solidFill>
                <a:latin typeface="Futura"/>
                <a:cs typeface="Futura"/>
              </a:rPr>
              <a:t> en </a:t>
            </a:r>
            <a:r>
              <a:rPr lang="en-US" sz="2800" dirty="0" err="1" smtClean="0">
                <a:solidFill>
                  <a:srgbClr val="FFFFFF"/>
                </a:solidFill>
                <a:latin typeface="Futura"/>
                <a:cs typeface="Futura"/>
              </a:rPr>
              <a:t>dificultarle</a:t>
            </a:r>
            <a:r>
              <a:rPr lang="en-US" sz="2800" dirty="0" smtClean="0">
                <a:solidFill>
                  <a:srgbClr val="FFFFFF"/>
                </a:solidFill>
                <a:latin typeface="Futura"/>
                <a:cs typeface="Futura"/>
              </a:rPr>
              <a:t> el </a:t>
            </a:r>
            <a:r>
              <a:rPr lang="en-US" sz="2800" dirty="0" err="1" smtClean="0">
                <a:solidFill>
                  <a:srgbClr val="FFFFFF"/>
                </a:solidFill>
                <a:latin typeface="Futura"/>
                <a:cs typeface="Futura"/>
              </a:rPr>
              <a:t>trabajo</a:t>
            </a:r>
            <a:r>
              <a:rPr lang="en-US" sz="2800" dirty="0" smtClean="0">
                <a:solidFill>
                  <a:srgbClr val="FFFFFF"/>
                </a:solidFill>
                <a:latin typeface="Futura"/>
                <a:cs typeface="Futura"/>
              </a:rPr>
              <a:t> a la </a:t>
            </a:r>
            <a:r>
              <a:rPr lang="en-US" sz="2800" dirty="0" err="1" smtClean="0">
                <a:solidFill>
                  <a:srgbClr val="FFFFFF"/>
                </a:solidFill>
                <a:latin typeface="Futura"/>
                <a:cs typeface="Futura"/>
              </a:rPr>
              <a:t>gente</a:t>
            </a:r>
            <a:r>
              <a:rPr lang="en-US" sz="2800" dirty="0" smtClean="0">
                <a:solidFill>
                  <a:srgbClr val="FFFFFF"/>
                </a:solidFill>
                <a:latin typeface="Futura"/>
                <a:cs typeface="Futura"/>
              </a:rPr>
              <a:t>.</a:t>
            </a:r>
            <a:endParaRPr lang="en-US" sz="1600" dirty="0" smtClean="0">
              <a:solidFill>
                <a:srgbClr val="FFFFFF"/>
              </a:solidFill>
              <a:latin typeface="Futura"/>
              <a:cs typeface="Futura"/>
            </a:endParaRPr>
          </a:p>
          <a:p>
            <a:pPr algn="r"/>
            <a:endParaRPr lang="en-US" sz="1600" dirty="0" smtClean="0">
              <a:solidFill>
                <a:srgbClr val="FFFFFF"/>
              </a:solidFill>
              <a:latin typeface="Futura"/>
              <a:cs typeface="Futura"/>
            </a:endParaRPr>
          </a:p>
          <a:p>
            <a:pPr algn="r"/>
            <a:r>
              <a:rPr lang="en-US" sz="1600" dirty="0" smtClean="0">
                <a:solidFill>
                  <a:srgbClr val="FFFFFF"/>
                </a:solidFill>
                <a:latin typeface="Futura"/>
                <a:cs typeface="Futura"/>
              </a:rPr>
              <a:t>Peter </a:t>
            </a:r>
            <a:r>
              <a:rPr lang="en-US" sz="1600" dirty="0" err="1" smtClean="0">
                <a:solidFill>
                  <a:srgbClr val="FFFFFF"/>
                </a:solidFill>
                <a:latin typeface="Futura"/>
                <a:cs typeface="Futura"/>
              </a:rPr>
              <a:t>Drucker</a:t>
            </a:r>
            <a:endParaRPr lang="en-US" sz="1600" dirty="0" smtClean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91741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585" y="3936066"/>
            <a:ext cx="958830" cy="104599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40" y="2064048"/>
            <a:ext cx="1015404" cy="101540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62864" y="2064048"/>
            <a:ext cx="1015404" cy="10154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4064298" y="174022"/>
            <a:ext cx="1015404" cy="1015404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4439602" y="3473347"/>
            <a:ext cx="238262" cy="238262"/>
          </a:xfrm>
          <a:prstGeom prst="ellipse">
            <a:avLst/>
          </a:prstGeom>
          <a:solidFill>
            <a:srgbClr val="00A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/>
        </p:nvSpPr>
        <p:spPr>
          <a:xfrm>
            <a:off x="1901214" y="2427221"/>
            <a:ext cx="238262" cy="238262"/>
          </a:xfrm>
          <a:prstGeom prst="ellipse">
            <a:avLst/>
          </a:prstGeom>
          <a:solidFill>
            <a:srgbClr val="00A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/>
        </p:nvSpPr>
        <p:spPr>
          <a:xfrm>
            <a:off x="4439602" y="2945158"/>
            <a:ext cx="238262" cy="238262"/>
          </a:xfrm>
          <a:prstGeom prst="ellipse">
            <a:avLst/>
          </a:prstGeom>
          <a:solidFill>
            <a:srgbClr val="00A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4439602" y="1881654"/>
            <a:ext cx="238262" cy="238262"/>
          </a:xfrm>
          <a:prstGeom prst="ellipse">
            <a:avLst/>
          </a:prstGeom>
          <a:solidFill>
            <a:srgbClr val="00A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4439602" y="1360597"/>
            <a:ext cx="238262" cy="238262"/>
          </a:xfrm>
          <a:prstGeom prst="ellipse">
            <a:avLst/>
          </a:prstGeom>
          <a:solidFill>
            <a:srgbClr val="00A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/>
          <p:cNvSpPr/>
          <p:nvPr/>
        </p:nvSpPr>
        <p:spPr>
          <a:xfrm>
            <a:off x="2535811" y="2427221"/>
            <a:ext cx="238262" cy="238262"/>
          </a:xfrm>
          <a:prstGeom prst="ellipse">
            <a:avLst/>
          </a:prstGeom>
          <a:solidFill>
            <a:srgbClr val="00A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/>
        </p:nvSpPr>
        <p:spPr>
          <a:xfrm>
            <a:off x="3170408" y="2427221"/>
            <a:ext cx="238262" cy="238262"/>
          </a:xfrm>
          <a:prstGeom prst="ellipse">
            <a:avLst/>
          </a:prstGeom>
          <a:solidFill>
            <a:srgbClr val="00A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/>
          <p:cNvSpPr/>
          <p:nvPr/>
        </p:nvSpPr>
        <p:spPr>
          <a:xfrm>
            <a:off x="3805005" y="2427221"/>
            <a:ext cx="238262" cy="238262"/>
          </a:xfrm>
          <a:prstGeom prst="ellipse">
            <a:avLst/>
          </a:prstGeom>
          <a:solidFill>
            <a:srgbClr val="00A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/>
          <p:cNvSpPr/>
          <p:nvPr/>
        </p:nvSpPr>
        <p:spPr>
          <a:xfrm>
            <a:off x="4439602" y="2427221"/>
            <a:ext cx="238262" cy="238262"/>
          </a:xfrm>
          <a:prstGeom prst="ellipse">
            <a:avLst/>
          </a:prstGeom>
          <a:solidFill>
            <a:srgbClr val="00A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/>
          <p:cNvSpPr/>
          <p:nvPr/>
        </p:nvSpPr>
        <p:spPr>
          <a:xfrm>
            <a:off x="5074199" y="2427221"/>
            <a:ext cx="238262" cy="238262"/>
          </a:xfrm>
          <a:prstGeom prst="ellipse">
            <a:avLst/>
          </a:prstGeom>
          <a:solidFill>
            <a:srgbClr val="00A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/>
          <p:cNvSpPr/>
          <p:nvPr/>
        </p:nvSpPr>
        <p:spPr>
          <a:xfrm>
            <a:off x="5708796" y="2427221"/>
            <a:ext cx="238262" cy="238262"/>
          </a:xfrm>
          <a:prstGeom prst="ellipse">
            <a:avLst/>
          </a:prstGeom>
          <a:solidFill>
            <a:srgbClr val="00A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>
            <a:off x="6343393" y="2427221"/>
            <a:ext cx="238262" cy="238262"/>
          </a:xfrm>
          <a:prstGeom prst="ellipse">
            <a:avLst/>
          </a:prstGeom>
          <a:solidFill>
            <a:srgbClr val="00A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/>
          <p:cNvSpPr/>
          <p:nvPr/>
        </p:nvSpPr>
        <p:spPr>
          <a:xfrm>
            <a:off x="6977993" y="2427221"/>
            <a:ext cx="238262" cy="238262"/>
          </a:xfrm>
          <a:prstGeom prst="ellipse">
            <a:avLst/>
          </a:prstGeom>
          <a:solidFill>
            <a:srgbClr val="00A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/>
          <p:cNvSpPr/>
          <p:nvPr/>
        </p:nvSpPr>
        <p:spPr>
          <a:xfrm>
            <a:off x="0" y="0"/>
            <a:ext cx="3722191" cy="1771923"/>
          </a:xfrm>
          <a:prstGeom prst="rect">
            <a:avLst/>
          </a:prstGeom>
          <a:solidFill>
            <a:srgbClr val="00A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indent="276225"/>
            <a:endParaRPr lang="es-ES" sz="5400" dirty="0">
              <a:solidFill>
                <a:schemeClr val="tx1"/>
              </a:solidFill>
              <a:latin typeface="Futura"/>
              <a:cs typeface="Futura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0" y="3409253"/>
            <a:ext cx="3722191" cy="1771923"/>
          </a:xfrm>
          <a:prstGeom prst="rect">
            <a:avLst/>
          </a:prstGeom>
          <a:solidFill>
            <a:srgbClr val="00A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/>
          <p:cNvSpPr/>
          <p:nvPr/>
        </p:nvSpPr>
        <p:spPr>
          <a:xfrm>
            <a:off x="5440966" y="0"/>
            <a:ext cx="3703034" cy="1771923"/>
          </a:xfrm>
          <a:prstGeom prst="rect">
            <a:avLst/>
          </a:prstGeom>
          <a:solidFill>
            <a:srgbClr val="00A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ángulo 32"/>
          <p:cNvSpPr/>
          <p:nvPr/>
        </p:nvSpPr>
        <p:spPr>
          <a:xfrm>
            <a:off x="5440966" y="3409253"/>
            <a:ext cx="3703033" cy="1771923"/>
          </a:xfrm>
          <a:prstGeom prst="rect">
            <a:avLst/>
          </a:prstGeom>
          <a:solidFill>
            <a:srgbClr val="00A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649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798"/>
          <a:stretch/>
        </p:blipFill>
        <p:spPr>
          <a:xfrm>
            <a:off x="-7590" y="0"/>
            <a:ext cx="9151590" cy="51435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0" y="3654357"/>
            <a:ext cx="9144000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_tradnl" sz="2800" dirty="0" smtClean="0">
                <a:solidFill>
                  <a:srgbClr val="FFFFFF"/>
                </a:solidFill>
                <a:latin typeface="Futura"/>
                <a:cs typeface="Futura"/>
              </a:rPr>
              <a:t>El café para todos ya no sirve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24573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00AAA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0" y="3654357"/>
            <a:ext cx="9144000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Trabajos con límites difusos </a:t>
            </a:r>
            <a:r>
              <a:rPr lang="mr-IN" sz="2800" dirty="0" smtClean="0">
                <a:solidFill>
                  <a:srgbClr val="FFFFFF"/>
                </a:solidFill>
                <a:latin typeface="Futura"/>
                <a:cs typeface="Futura"/>
              </a:rPr>
              <a:t>–</a:t>
            </a:r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 ‘</a:t>
            </a:r>
            <a:r>
              <a:rPr lang="es-ES" sz="2800" dirty="0" err="1" smtClean="0">
                <a:solidFill>
                  <a:srgbClr val="FFFFFF"/>
                </a:solidFill>
                <a:latin typeface="Futura"/>
                <a:cs typeface="Futura"/>
              </a:rPr>
              <a:t>job</a:t>
            </a:r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  <a:latin typeface="Futura"/>
                <a:cs typeface="Futura"/>
              </a:rPr>
              <a:t>crafting</a:t>
            </a:r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’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74650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517" y="280160"/>
            <a:ext cx="3282078" cy="431921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  <a:sp3d>
            <a:bevelT w="19050"/>
          </a:sp3d>
        </p:spPr>
      </p:pic>
      <p:sp>
        <p:nvSpPr>
          <p:cNvPr id="3" name="CuadroTexto 2"/>
          <p:cNvSpPr txBox="1"/>
          <p:nvPr/>
        </p:nvSpPr>
        <p:spPr>
          <a:xfrm>
            <a:off x="0" y="3840990"/>
            <a:ext cx="9144000" cy="500131"/>
          </a:xfrm>
          <a:prstGeom prst="rect">
            <a:avLst/>
          </a:prstGeom>
          <a:solidFill>
            <a:srgbClr val="00AAA5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err="1" smtClean="0">
                <a:solidFill>
                  <a:srgbClr val="FFFFFF"/>
                </a:solidFill>
                <a:latin typeface="Futura"/>
                <a:cs typeface="Futura"/>
              </a:rPr>
              <a:t>Evidence</a:t>
            </a:r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  <a:latin typeface="Futura"/>
                <a:cs typeface="Futura"/>
              </a:rPr>
              <a:t>based</a:t>
            </a:r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  <a:latin typeface="Futura"/>
                <a:cs typeface="Futura"/>
              </a:rPr>
              <a:t>management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6850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00AAA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0" y="3590925"/>
            <a:ext cx="9144000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El empleado cuantificado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87186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516"/>
          <a:stretch/>
        </p:blipFill>
        <p:spPr>
          <a:xfrm>
            <a:off x="-23989" y="0"/>
            <a:ext cx="9167989" cy="51435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0" y="3590925"/>
            <a:ext cx="9144000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Cuando los algoritmos son los jefes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403473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2050449" y="1985005"/>
            <a:ext cx="4185394" cy="1200321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s-ES" sz="7200" dirty="0" smtClean="0">
                <a:solidFill>
                  <a:srgbClr val="FFFFFF"/>
                </a:solidFill>
                <a:latin typeface="Futura"/>
                <a:cs typeface="Futura"/>
              </a:rPr>
              <a:t>FUTURO</a:t>
            </a:r>
            <a:endParaRPr lang="es-ES" sz="72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532176" y="4280585"/>
            <a:ext cx="2286000" cy="60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400" dirty="0">
                <a:solidFill>
                  <a:schemeClr val="bg1"/>
                </a:solidFill>
                <a:latin typeface="Futura"/>
                <a:cs typeface="Futura"/>
              </a:rPr>
              <a:t>@</a:t>
            </a:r>
            <a:r>
              <a:rPr lang="es-ES" sz="1400" dirty="0" err="1">
                <a:solidFill>
                  <a:schemeClr val="bg1"/>
                </a:solidFill>
                <a:latin typeface="Futura"/>
                <a:cs typeface="Futura"/>
              </a:rPr>
              <a:t>santi_garcia</a:t>
            </a:r>
            <a:endParaRPr lang="es-ES" sz="1400" dirty="0">
              <a:solidFill>
                <a:schemeClr val="bg1"/>
              </a:solidFill>
              <a:latin typeface="Futura"/>
              <a:cs typeface="Futura"/>
            </a:endParaRPr>
          </a:p>
          <a:p>
            <a:pPr algn="r">
              <a:lnSpc>
                <a:spcPct val="120000"/>
              </a:lnSpc>
            </a:pPr>
            <a:r>
              <a:rPr lang="es-ES" sz="1400" dirty="0">
                <a:solidFill>
                  <a:schemeClr val="bg1"/>
                </a:solidFill>
                <a:latin typeface="Futura"/>
                <a:cs typeface="Futura"/>
              </a:rPr>
              <a:t>@</a:t>
            </a:r>
            <a:r>
              <a:rPr lang="es-ES" sz="1400" dirty="0" err="1">
                <a:solidFill>
                  <a:schemeClr val="bg1"/>
                </a:solidFill>
                <a:latin typeface="Futura"/>
                <a:cs typeface="Futura"/>
              </a:rPr>
              <a:t>futureforwork</a:t>
            </a:r>
            <a:endParaRPr lang="es-ES" sz="1400" dirty="0">
              <a:solidFill>
                <a:schemeClr val="bg1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89658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35196" y="1368402"/>
            <a:ext cx="793677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smtClean="0">
                <a:solidFill>
                  <a:schemeClr val="bg1"/>
                </a:solidFill>
                <a:latin typeface="Futura"/>
                <a:cs typeface="Futura"/>
              </a:rPr>
              <a:t>El mundo ha cambiado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532176" y="4280585"/>
            <a:ext cx="2286000" cy="60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400" dirty="0">
                <a:solidFill>
                  <a:schemeClr val="bg1"/>
                </a:solidFill>
                <a:latin typeface="Futura"/>
                <a:cs typeface="Futura"/>
              </a:rPr>
              <a:t>@</a:t>
            </a:r>
            <a:r>
              <a:rPr lang="es-ES" sz="1400" dirty="0" err="1">
                <a:solidFill>
                  <a:schemeClr val="bg1"/>
                </a:solidFill>
                <a:latin typeface="Futura"/>
                <a:cs typeface="Futura"/>
              </a:rPr>
              <a:t>santi_garcia</a:t>
            </a:r>
            <a:endParaRPr lang="es-ES" sz="1400" dirty="0">
              <a:solidFill>
                <a:schemeClr val="bg1"/>
              </a:solidFill>
              <a:latin typeface="Futura"/>
              <a:cs typeface="Futura"/>
            </a:endParaRPr>
          </a:p>
          <a:p>
            <a:pPr algn="r">
              <a:lnSpc>
                <a:spcPct val="120000"/>
              </a:lnSpc>
            </a:pPr>
            <a:r>
              <a:rPr lang="es-ES" sz="1400" dirty="0">
                <a:solidFill>
                  <a:schemeClr val="bg1"/>
                </a:solidFill>
                <a:latin typeface="Futura"/>
                <a:cs typeface="Futura"/>
              </a:rPr>
              <a:t>@</a:t>
            </a:r>
            <a:r>
              <a:rPr lang="es-ES" sz="1400" dirty="0" err="1">
                <a:solidFill>
                  <a:schemeClr val="bg1"/>
                </a:solidFill>
                <a:latin typeface="Futura"/>
                <a:cs typeface="Futura"/>
              </a:rPr>
              <a:t>futureforwork</a:t>
            </a:r>
            <a:endParaRPr lang="es-ES" sz="1400" dirty="0">
              <a:solidFill>
                <a:schemeClr val="bg1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214272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917222" y="1532544"/>
            <a:ext cx="7309556" cy="175431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s-ES" sz="3600" dirty="0" smtClean="0">
                <a:solidFill>
                  <a:schemeClr val="bg1"/>
                </a:solidFill>
                <a:latin typeface="Futura"/>
                <a:cs typeface="Futura"/>
              </a:rPr>
              <a:t>La exploración de futuros es un proceso de aprendizaje, no un resultado.</a:t>
            </a:r>
            <a:endParaRPr lang="es-ES" sz="3600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532176" y="4280585"/>
            <a:ext cx="2286000" cy="60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400" dirty="0">
                <a:solidFill>
                  <a:schemeClr val="bg1"/>
                </a:solidFill>
                <a:latin typeface="Futura"/>
                <a:cs typeface="Futura"/>
              </a:rPr>
              <a:t>@</a:t>
            </a:r>
            <a:r>
              <a:rPr lang="es-ES" sz="1400" dirty="0" err="1">
                <a:solidFill>
                  <a:schemeClr val="bg1"/>
                </a:solidFill>
                <a:latin typeface="Futura"/>
                <a:cs typeface="Futura"/>
              </a:rPr>
              <a:t>santi_garcia</a:t>
            </a:r>
            <a:endParaRPr lang="es-ES" sz="1400" dirty="0">
              <a:solidFill>
                <a:schemeClr val="bg1"/>
              </a:solidFill>
              <a:latin typeface="Futura"/>
              <a:cs typeface="Futura"/>
            </a:endParaRPr>
          </a:p>
          <a:p>
            <a:pPr algn="r">
              <a:lnSpc>
                <a:spcPct val="120000"/>
              </a:lnSpc>
            </a:pPr>
            <a:r>
              <a:rPr lang="es-ES" sz="1400" dirty="0">
                <a:solidFill>
                  <a:schemeClr val="bg1"/>
                </a:solidFill>
                <a:latin typeface="Futura"/>
                <a:cs typeface="Futura"/>
              </a:rPr>
              <a:t>@</a:t>
            </a:r>
            <a:r>
              <a:rPr lang="es-ES" sz="1400" dirty="0" err="1">
                <a:solidFill>
                  <a:schemeClr val="bg1"/>
                </a:solidFill>
                <a:latin typeface="Futura"/>
                <a:cs typeface="Futura"/>
              </a:rPr>
              <a:t>futureforwork</a:t>
            </a:r>
            <a:endParaRPr lang="es-ES" sz="1400" dirty="0">
              <a:solidFill>
                <a:schemeClr val="bg1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72324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FAF3A8D-4815-F74F-9F7D-29C65900E5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98"/>
          <a:stretch/>
        </p:blipFill>
        <p:spPr>
          <a:xfrm>
            <a:off x="116965" y="239748"/>
            <a:ext cx="9027036" cy="453815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84055" y="3292509"/>
            <a:ext cx="76174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Futura"/>
                <a:cs typeface="Futura"/>
              </a:rPr>
              <a:t>HOY</a:t>
            </a:r>
            <a:endParaRPr lang="es-ES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168161" y="977725"/>
            <a:ext cx="1704318" cy="61839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utura"/>
                <a:cs typeface="Futura"/>
              </a:rPr>
              <a:t>POSIBLE</a:t>
            </a:r>
            <a:endParaRPr lang="es-ES" dirty="0">
              <a:solidFill>
                <a:schemeClr val="tx2">
                  <a:lumMod val="60000"/>
                  <a:lumOff val="40000"/>
                </a:schemeClr>
              </a:solidFill>
              <a:latin typeface="Futura"/>
              <a:cs typeface="Futura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168161" y="2193396"/>
            <a:ext cx="1704318" cy="61839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rgbClr val="FC0280"/>
                </a:solidFill>
                <a:latin typeface="Futura"/>
                <a:cs typeface="Futura"/>
              </a:rPr>
              <a:t>PROBABLE</a:t>
            </a:r>
            <a:endParaRPr lang="es-ES" dirty="0">
              <a:solidFill>
                <a:srgbClr val="FC0280"/>
              </a:solidFill>
              <a:latin typeface="Futura"/>
              <a:cs typeface="Futura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168160" y="3125376"/>
            <a:ext cx="1975839" cy="73702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rgbClr val="21FF06"/>
                </a:solidFill>
                <a:latin typeface="Futura"/>
                <a:cs typeface="Futura"/>
              </a:rPr>
              <a:t>PREFERIBLE</a:t>
            </a:r>
            <a:endParaRPr lang="es-ES" dirty="0">
              <a:solidFill>
                <a:srgbClr val="21FF06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54218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90255" y="424228"/>
            <a:ext cx="7943184" cy="458586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Más señales en nuestra web:</a:t>
            </a:r>
          </a:p>
          <a:p>
            <a:endParaRPr lang="es-ES" sz="3200" dirty="0">
              <a:solidFill>
                <a:schemeClr val="bg1"/>
              </a:solidFill>
              <a:latin typeface="Futura"/>
              <a:cs typeface="Futura"/>
            </a:endParaRPr>
          </a:p>
          <a:p>
            <a:r>
              <a:rPr lang="es-ES" sz="3200" dirty="0" err="1" smtClean="0">
                <a:latin typeface="Futura"/>
                <a:cs typeface="Futura"/>
              </a:rPr>
              <a:t>www.futureforwork.com</a:t>
            </a:r>
            <a:r>
              <a:rPr lang="es-ES" sz="3200" dirty="0" smtClean="0">
                <a:latin typeface="Futura"/>
                <a:cs typeface="Futura"/>
              </a:rPr>
              <a:t>/señales</a:t>
            </a:r>
          </a:p>
          <a:p>
            <a:endParaRPr lang="es-ES" sz="3200" dirty="0">
              <a:solidFill>
                <a:schemeClr val="bg1"/>
              </a:solidFill>
              <a:latin typeface="Futura"/>
              <a:cs typeface="Futura"/>
            </a:endParaRPr>
          </a:p>
          <a:p>
            <a:r>
              <a:rPr lang="es-ES" sz="2400" dirty="0" smtClean="0">
                <a:solidFill>
                  <a:schemeClr val="bg1"/>
                </a:solidFill>
                <a:latin typeface="Futura"/>
                <a:cs typeface="Futura"/>
              </a:rPr>
              <a:t>Y en RRSS:</a:t>
            </a:r>
          </a:p>
          <a:p>
            <a:endParaRPr lang="es-ES" dirty="0" smtClean="0">
              <a:solidFill>
                <a:schemeClr val="bg1"/>
              </a:solidFill>
              <a:latin typeface="Futura"/>
              <a:cs typeface="Futura"/>
            </a:endParaRPr>
          </a:p>
          <a:p>
            <a:endParaRPr lang="es-ES" dirty="0">
              <a:solidFill>
                <a:schemeClr val="bg1"/>
              </a:solidFill>
              <a:latin typeface="Futura"/>
              <a:cs typeface="Futura"/>
            </a:endParaRPr>
          </a:p>
          <a:p>
            <a:r>
              <a:rPr lang="es-ES" dirty="0" smtClean="0">
                <a:solidFill>
                  <a:schemeClr val="bg1"/>
                </a:solidFill>
                <a:latin typeface="Futura"/>
                <a:cs typeface="Futura"/>
              </a:rPr>
              <a:t>		</a:t>
            </a:r>
            <a:r>
              <a:rPr lang="es-ES" dirty="0" smtClean="0">
                <a:solidFill>
                  <a:srgbClr val="000000"/>
                </a:solidFill>
                <a:latin typeface="Futura"/>
                <a:cs typeface="Futura"/>
              </a:rPr>
              <a:t>@</a:t>
            </a:r>
            <a:r>
              <a:rPr lang="es-ES" dirty="0" err="1" smtClean="0">
                <a:solidFill>
                  <a:srgbClr val="000000"/>
                </a:solidFill>
                <a:latin typeface="Futura"/>
                <a:cs typeface="Futura"/>
              </a:rPr>
              <a:t>futureforwork</a:t>
            </a:r>
            <a:endParaRPr lang="es-ES" dirty="0" smtClean="0">
              <a:solidFill>
                <a:srgbClr val="000000"/>
              </a:solidFill>
              <a:latin typeface="Futura"/>
              <a:cs typeface="Futura"/>
            </a:endParaRPr>
          </a:p>
          <a:p>
            <a:endParaRPr lang="es-ES" dirty="0">
              <a:solidFill>
                <a:schemeClr val="bg1"/>
              </a:solidFill>
              <a:latin typeface="Futura"/>
              <a:cs typeface="Futura"/>
            </a:endParaRPr>
          </a:p>
          <a:p>
            <a:r>
              <a:rPr lang="es-ES" dirty="0" smtClean="0">
                <a:solidFill>
                  <a:schemeClr val="bg1"/>
                </a:solidFill>
                <a:latin typeface="Futura"/>
                <a:cs typeface="Futura"/>
              </a:rPr>
              <a:t>		</a:t>
            </a:r>
            <a:r>
              <a:rPr lang="es-ES" dirty="0" smtClean="0">
                <a:solidFill>
                  <a:srgbClr val="000000"/>
                </a:solidFill>
                <a:latin typeface="Futura"/>
                <a:cs typeface="Futura"/>
              </a:rPr>
              <a:t>@</a:t>
            </a:r>
            <a:r>
              <a:rPr lang="es-ES" dirty="0" err="1" smtClean="0">
                <a:solidFill>
                  <a:srgbClr val="000000"/>
                </a:solidFill>
                <a:latin typeface="Futura"/>
                <a:cs typeface="Futura"/>
              </a:rPr>
              <a:t>futureforwork</a:t>
            </a:r>
            <a:endParaRPr lang="es-ES" dirty="0" smtClean="0">
              <a:solidFill>
                <a:srgbClr val="000000"/>
              </a:solidFill>
              <a:latin typeface="Futura"/>
              <a:cs typeface="Futura"/>
            </a:endParaRPr>
          </a:p>
          <a:p>
            <a:endParaRPr lang="es-ES" dirty="0" smtClean="0">
              <a:solidFill>
                <a:schemeClr val="bg1"/>
              </a:solidFill>
              <a:latin typeface="Futura"/>
              <a:cs typeface="Futura"/>
            </a:endParaRPr>
          </a:p>
          <a:p>
            <a:r>
              <a:rPr lang="es-ES" dirty="0">
                <a:solidFill>
                  <a:schemeClr val="bg1"/>
                </a:solidFill>
                <a:latin typeface="Futura"/>
                <a:cs typeface="Futura"/>
              </a:rPr>
              <a:t>	</a:t>
            </a:r>
            <a:r>
              <a:rPr lang="es-ES" dirty="0" smtClean="0">
                <a:solidFill>
                  <a:schemeClr val="bg1"/>
                </a:solidFill>
                <a:latin typeface="Futura"/>
                <a:cs typeface="Futura"/>
              </a:rPr>
              <a:t>	</a:t>
            </a:r>
            <a:r>
              <a:rPr lang="es-ES" dirty="0" err="1" smtClean="0">
                <a:solidFill>
                  <a:srgbClr val="000000"/>
                </a:solidFill>
                <a:latin typeface="Futura"/>
                <a:cs typeface="Futura"/>
              </a:rPr>
              <a:t>www.linkedin.com</a:t>
            </a:r>
            <a:r>
              <a:rPr lang="es-ES" dirty="0">
                <a:solidFill>
                  <a:srgbClr val="000000"/>
                </a:solidFill>
                <a:latin typeface="Futura"/>
                <a:cs typeface="Futura"/>
              </a:rPr>
              <a:t>/</a:t>
            </a:r>
            <a:r>
              <a:rPr lang="es-ES" dirty="0" err="1">
                <a:solidFill>
                  <a:srgbClr val="000000"/>
                </a:solidFill>
                <a:latin typeface="Futura"/>
                <a:cs typeface="Futura"/>
              </a:rPr>
              <a:t>company</a:t>
            </a:r>
            <a:r>
              <a:rPr lang="es-ES" dirty="0">
                <a:solidFill>
                  <a:srgbClr val="000000"/>
                </a:solidFill>
                <a:latin typeface="Futura"/>
                <a:cs typeface="Futura"/>
              </a:rPr>
              <a:t>/</a:t>
            </a:r>
            <a:r>
              <a:rPr lang="es-ES" dirty="0" err="1">
                <a:solidFill>
                  <a:srgbClr val="000000"/>
                </a:solidFill>
                <a:latin typeface="Futura"/>
                <a:cs typeface="Futura"/>
              </a:rPr>
              <a:t>future-for-work-institute</a:t>
            </a:r>
            <a:r>
              <a:rPr lang="es-ES" dirty="0">
                <a:solidFill>
                  <a:srgbClr val="000000"/>
                </a:solidFill>
                <a:latin typeface="Futura"/>
                <a:cs typeface="Futura"/>
              </a:rPr>
              <a:t>/</a:t>
            </a:r>
          </a:p>
          <a:p>
            <a:endParaRPr lang="es-ES" dirty="0" smtClean="0">
              <a:solidFill>
                <a:schemeClr val="bg1"/>
              </a:solidFill>
              <a:latin typeface="Futura"/>
              <a:cs typeface="Futura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71" y="4256088"/>
            <a:ext cx="400816" cy="4008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71" y="3232214"/>
            <a:ext cx="400816" cy="4008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71" y="3744151"/>
            <a:ext cx="400816" cy="40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1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4962575" y="-300838"/>
            <a:ext cx="184649" cy="36932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endParaRPr lang="es-ES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0976682"/>
              </p:ext>
            </p:extLst>
          </p:nvPr>
        </p:nvGraphicFramePr>
        <p:xfrm>
          <a:off x="337795" y="422279"/>
          <a:ext cx="8471795" cy="4224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Conector recto de flecha 9"/>
          <p:cNvCxnSpPr/>
          <p:nvPr/>
        </p:nvCxnSpPr>
        <p:spPr>
          <a:xfrm flipV="1">
            <a:off x="772161" y="3505200"/>
            <a:ext cx="6268720" cy="924560"/>
          </a:xfrm>
          <a:prstGeom prst="straightConnector1">
            <a:avLst/>
          </a:prstGeom>
          <a:ln w="76200" cmpd="sng">
            <a:solidFill>
              <a:schemeClr val="accent1">
                <a:lumMod val="20000"/>
                <a:lumOff val="80000"/>
              </a:schemeClr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-1" y="540735"/>
            <a:ext cx="9144000" cy="500131"/>
          </a:xfrm>
          <a:prstGeom prst="rect">
            <a:avLst/>
          </a:prstGeom>
          <a:solidFill>
            <a:schemeClr val="tx1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  <a:latin typeface="Futura"/>
                <a:cs typeface="Futura"/>
              </a:rPr>
              <a:t>La era </a:t>
            </a:r>
            <a:r>
              <a:rPr lang="es-ES" sz="2800" dirty="0">
                <a:solidFill>
                  <a:schemeClr val="bg1"/>
                </a:solidFill>
                <a:latin typeface="Futura"/>
                <a:cs typeface="Futura"/>
              </a:rPr>
              <a:t>de las tecnologías exponenciales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-1" y="1908933"/>
            <a:ext cx="4620981" cy="684797"/>
          </a:xfrm>
          <a:prstGeom prst="rect">
            <a:avLst/>
          </a:prstGeom>
          <a:solidFill>
            <a:schemeClr val="tx1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4000" dirty="0" err="1" smtClean="0">
                <a:solidFill>
                  <a:schemeClr val="bg1"/>
                </a:solidFill>
                <a:latin typeface="Futura"/>
                <a:cs typeface="Futura"/>
              </a:rPr>
              <a:t>Let’s</a:t>
            </a:r>
            <a:r>
              <a:rPr lang="es-ES" sz="4000" dirty="0" smtClean="0">
                <a:solidFill>
                  <a:schemeClr val="bg1"/>
                </a:solidFill>
                <a:latin typeface="Futura"/>
                <a:cs typeface="Futura"/>
              </a:rPr>
              <a:t> D.A.N.C.E.!</a:t>
            </a:r>
            <a:endParaRPr lang="es-ES" sz="4000" dirty="0">
              <a:solidFill>
                <a:schemeClr val="bg1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69671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962575" y="-300838"/>
            <a:ext cx="184649" cy="36932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AAA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085" y="-175260"/>
            <a:ext cx="9144001" cy="54864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11085" y="3610725"/>
            <a:ext cx="9144000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Futura"/>
                <a:cs typeface="Futura"/>
              </a:rPr>
              <a:t>Los gigantes digitales</a:t>
            </a:r>
          </a:p>
        </p:txBody>
      </p:sp>
    </p:spTree>
    <p:extLst>
      <p:ext uri="{BB962C8B-B14F-4D97-AF65-F5344CB8AC3E}">
        <p14:creationId xmlns:p14="http://schemas.microsoft.com/office/powerpoint/2010/main" val="118756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635" y="8409"/>
            <a:ext cx="7071710" cy="51435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3090794"/>
            <a:ext cx="9144000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Una explosión de nuevas ideas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3743325"/>
            <a:ext cx="9144000" cy="500131"/>
          </a:xfrm>
          <a:prstGeom prst="rect">
            <a:avLst/>
          </a:prstGeom>
          <a:solidFill>
            <a:srgbClr val="000000"/>
          </a:solidFill>
        </p:spPr>
        <p:txBody>
          <a:bodyPr wrap="square" lIns="68574" tIns="34287" rIns="68574" bIns="34287" rtlCol="0">
            <a:spAutoFit/>
          </a:bodyPr>
          <a:lstStyle/>
          <a:p>
            <a:r>
              <a:rPr lang="es-ES" sz="2800" dirty="0" err="1" smtClean="0">
                <a:solidFill>
                  <a:srgbClr val="FFFFFF"/>
                </a:solidFill>
                <a:latin typeface="Futura"/>
                <a:cs typeface="Futura"/>
              </a:rPr>
              <a:t>The</a:t>
            </a:r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 ‘</a:t>
            </a:r>
            <a:r>
              <a:rPr lang="es-ES" sz="2800" dirty="0" err="1" smtClean="0">
                <a:solidFill>
                  <a:srgbClr val="FFFFFF"/>
                </a:solidFill>
                <a:latin typeface="Futura"/>
                <a:cs typeface="Futura"/>
              </a:rPr>
              <a:t>frictionless</a:t>
            </a:r>
            <a:r>
              <a:rPr lang="es-ES" sz="2800" dirty="0" smtClean="0">
                <a:solidFill>
                  <a:srgbClr val="FFFFFF"/>
                </a:solidFill>
                <a:latin typeface="Futura"/>
                <a:cs typeface="Futura"/>
              </a:rPr>
              <a:t>’ </a:t>
            </a:r>
            <a:r>
              <a:rPr lang="es-ES" sz="2800" dirty="0" err="1" smtClean="0">
                <a:solidFill>
                  <a:srgbClr val="FFFFFF"/>
                </a:solidFill>
                <a:latin typeface="Futura"/>
                <a:cs typeface="Futura"/>
              </a:rPr>
              <a:t>economy</a:t>
            </a:r>
            <a:endParaRPr lang="es-ES" sz="28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413739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002 - 2018 11 ASNALA Santi Garcia[20181116102136663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3474</TotalTime>
  <Words>396</Words>
  <Application>Microsoft Office PowerPoint</Application>
  <PresentationFormat>Presentación en pantalla (16:9)</PresentationFormat>
  <Paragraphs>130</Paragraphs>
  <Slides>62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67" baseType="lpstr">
      <vt:lpstr>Arial</vt:lpstr>
      <vt:lpstr>Calibri</vt:lpstr>
      <vt:lpstr>Futura</vt:lpstr>
      <vt:lpstr>Futura Medium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Hacia un futuro de trabajos complejos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Beago and Jakobsland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Santi Garcia</dc:creator>
  <cp:lastModifiedBy>AVENTOS</cp:lastModifiedBy>
  <cp:revision>162</cp:revision>
  <dcterms:created xsi:type="dcterms:W3CDTF">2018-09-29T09:22:47Z</dcterms:created>
  <dcterms:modified xsi:type="dcterms:W3CDTF">2018-11-16T09:21:40Z</dcterms:modified>
</cp:coreProperties>
</file>