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85" r:id="rId2"/>
    <p:sldId id="410" r:id="rId3"/>
    <p:sldId id="429" r:id="rId4"/>
    <p:sldId id="490" r:id="rId5"/>
    <p:sldId id="503" r:id="rId6"/>
    <p:sldId id="504" r:id="rId7"/>
    <p:sldId id="505" r:id="rId8"/>
    <p:sldId id="513" r:id="rId9"/>
    <p:sldId id="506" r:id="rId10"/>
    <p:sldId id="514" r:id="rId11"/>
    <p:sldId id="515" r:id="rId12"/>
    <p:sldId id="516" r:id="rId13"/>
    <p:sldId id="517" r:id="rId14"/>
    <p:sldId id="507" r:id="rId15"/>
    <p:sldId id="518" r:id="rId16"/>
    <p:sldId id="519" r:id="rId17"/>
    <p:sldId id="520" r:id="rId18"/>
    <p:sldId id="521" r:id="rId19"/>
    <p:sldId id="529" r:id="rId20"/>
    <p:sldId id="522" r:id="rId21"/>
    <p:sldId id="523" r:id="rId22"/>
    <p:sldId id="524" r:id="rId23"/>
    <p:sldId id="525" r:id="rId24"/>
    <p:sldId id="526" r:id="rId25"/>
    <p:sldId id="527" r:id="rId26"/>
    <p:sldId id="528" r:id="rId27"/>
    <p:sldId id="509" r:id="rId28"/>
    <p:sldId id="510" r:id="rId29"/>
    <p:sldId id="530" r:id="rId30"/>
    <p:sldId id="497" r:id="rId31"/>
  </p:sldIdLst>
  <p:sldSz cx="9144000" cy="6858000" type="screen4x3"/>
  <p:notesSz cx="6858000" cy="9144000"/>
  <p:custDataLst>
    <p:tags r:id="rId34"/>
  </p:custDataLst>
  <p:defaultTextStyle>
    <a:lvl1pPr marL="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>
        <p14:section name="Sección predeterminada" id="{0138B90D-B972-8C4E-9234-935B10FC4D09}">
          <p14:sldIdLst>
            <p14:sldId id="485"/>
            <p14:sldId id="410"/>
            <p14:sldId id="429"/>
            <p14:sldId id="490"/>
            <p14:sldId id="503"/>
            <p14:sldId id="504"/>
            <p14:sldId id="505"/>
            <p14:sldId id="513"/>
            <p14:sldId id="506"/>
            <p14:sldId id="514"/>
            <p14:sldId id="515"/>
            <p14:sldId id="516"/>
            <p14:sldId id="517"/>
            <p14:sldId id="507"/>
            <p14:sldId id="518"/>
            <p14:sldId id="519"/>
            <p14:sldId id="520"/>
            <p14:sldId id="521"/>
            <p14:sldId id="529"/>
            <p14:sldId id="522"/>
            <p14:sldId id="523"/>
            <p14:sldId id="524"/>
            <p14:sldId id="525"/>
            <p14:sldId id="526"/>
            <p14:sldId id="527"/>
            <p14:sldId id="528"/>
            <p14:sldId id="509"/>
            <p14:sldId id="510"/>
            <p14:sldId id="530"/>
            <p14:sldId id="4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7" autoAdjust="0"/>
    <p:restoredTop sz="94050" autoAdjust="0"/>
  </p:normalViewPr>
  <p:slideViewPr>
    <p:cSldViewPr>
      <p:cViewPr varScale="1">
        <p:scale>
          <a:sx n="54" d="100"/>
          <a:sy n="54" d="100"/>
        </p:scale>
        <p:origin x="4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54D4857D-62A5-486B-9129-468003D7E020}" type="datetimeFigureOut">
              <a:rPr lang="es-ES" smtClean="0"/>
              <a:pPr/>
              <a:t>16/11/2018</a:t>
            </a:fld>
            <a:endParaRPr lang="es-E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2EBE4566-6F3A-4CC1-BD6C-9C510D05F1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7514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2D2EF2CE-B28C-4ED4-8FD0-48BB3F48846A}" type="datetimeFigureOut">
              <a:rPr lang="es-ES"/>
              <a:pPr/>
              <a:t>16/11/2018</a:t>
            </a:fld>
            <a:endParaRPr lang="es-E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61807874-5299-41B2-A37A-6AA3547857F4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042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01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s-ES" smtClean="0"/>
              <a:pPr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56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es-ES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kumimoji="0" lang="es-ES_tradnl" smtClean="0"/>
              <a:t>Haga clic para modificar el estilo de subtítulo del patrón</a:t>
            </a:r>
            <a:endParaRPr kumimoji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s-ES" sz="1100"/>
              <a:pPr algn="r"/>
              <a:t>16/11/2018</a:t>
            </a:fld>
            <a:endParaRPr kumimoji="0" lang="es-E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s-ES" sz="1200"/>
              <a:pPr/>
              <a:t>‹Nº›</a:t>
            </a:fld>
            <a:endParaRPr kumimoji="0" lang="es-E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es-ES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es-ES"/>
              <a:t>Mostrar título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s-ES" sz="1100"/>
              <a:pPr algn="r"/>
              <a:t>16/11/2018</a:t>
            </a:fld>
            <a:endParaRPr kumimoji="0" lang="es-E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s-ES" sz="1200"/>
              <a:pPr/>
              <a:t>‹Nº›</a:t>
            </a:fld>
            <a:endParaRPr kumimoji="0" lang="es-E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kumimoji="0" lang="es-ES_tradnl" smtClean="0"/>
              <a:t>Clic para editar título</a:t>
            </a:r>
            <a:endParaRPr kumimoji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s-ES" sz="1100"/>
              <a:pPr algn="r"/>
              <a:t>16/11/2018</a:t>
            </a:fld>
            <a:endParaRPr kumimoji="0" lang="es-E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s-ES" sz="1200"/>
              <a:pPr/>
              <a:t>‹Nº›</a:t>
            </a:fld>
            <a:endParaRPr kumimoji="0" lang="es-E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es-ES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es-ES"/>
              <a:t>Haga clic para agregar el título de la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gunta y respuesta senc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es-ES"/>
            </a:lvl1pPr>
            <a:extLst/>
          </a:lstStyle>
          <a:p>
            <a:fld id="{1BEBB2CB-903D-46EF-8227-E770ED8FF514}" type="datetimeFigureOut">
              <a:rPr kumimoji="0" lang="es-ES"/>
              <a:pPr/>
              <a:t>16/11/2018</a:t>
            </a:fld>
            <a:endParaRPr kumimoji="0" lang="es-E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s-E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/>
              <a:pPr/>
              <a:t>‹Nº›</a:t>
            </a:fld>
            <a:endParaRPr kumimoji="0" lang="es-E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es-ES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s-ES"/>
              <a:t>Haga clic para agregar una pregunta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es-ES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es-ES"/>
              <a:t>Haga clic para agregar una respuesta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gunta y respuesta detall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es-ES"/>
            </a:lvl1pPr>
            <a:extLst/>
          </a:lstStyle>
          <a:p>
            <a:fld id="{1BEBB2CB-903D-46EF-8227-E770ED8FF514}" type="datetimeFigureOut">
              <a:rPr kumimoji="0" lang="es-ES"/>
              <a:pPr/>
              <a:t>16/11/2018</a:t>
            </a:fld>
            <a:endParaRPr kumimoji="0" lang="es-E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s-E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/>
              <a:pPr/>
              <a:t>‹Nº›</a:t>
            </a:fld>
            <a:endParaRPr kumimoji="0" lang="es-E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es-ES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s-ES"/>
              <a:t>Haga clic para agregar una pregunta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es-ES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es-ES"/>
              <a:t>Haga clic para agregar una respuesta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es-ES" i="1" baseline="0"/>
            </a:lvl1pPr>
            <a:extLst/>
          </a:lstStyle>
          <a:p>
            <a:pPr lvl="0"/>
            <a:r>
              <a:rPr kumimoji="0" lang="es-ES"/>
              <a:t>Haga clic para agregar detalles a la respuesta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gunta de verdadero o falso (respuesta: Verdade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es-ES"/>
            </a:lvl1pPr>
            <a:extLst/>
          </a:lstStyle>
          <a:p>
            <a:fld id="{1BEBB2CB-903D-46EF-8227-E770ED8FF514}" type="datetimeFigureOut">
              <a:rPr kumimoji="0" lang="es-ES"/>
              <a:pPr/>
              <a:t>16/11/2018</a:t>
            </a:fld>
            <a:endParaRPr kumimoji="0" lang="es-E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s-E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/>
              <a:pPr/>
              <a:t>‹Nº›</a:t>
            </a:fld>
            <a:endParaRPr kumimoji="0" lang="es-E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es-ES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s-ES"/>
              <a:t>Haga clic para agregar una pregunta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es-ES" sz="7200">
                <a:solidFill>
                  <a:schemeClr val="tx1">
                    <a:alpha val="40000"/>
                  </a:schemeClr>
                </a:solidFill>
              </a:rPr>
              <a:t>¿VERDADERO</a:t>
            </a:r>
            <a:r>
              <a:rPr kumimoji="0" lang="es-ES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es-ES" sz="7200">
                <a:solidFill>
                  <a:schemeClr val="tx1">
                    <a:alpha val="40000"/>
                  </a:schemeClr>
                </a:solidFill>
              </a:rPr>
              <a:t>o FALSO?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es-ES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¿VERDADERO </a:t>
            </a:r>
            <a:r>
              <a:rPr kumimoji="0" lang="es-ES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 FALSO?</a:t>
            </a:r>
            <a:endParaRPr kumimoji="0"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gunta de verdadero o falso (respuesta: Fals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es-ES"/>
            </a:lvl1pPr>
            <a:extLst/>
          </a:lstStyle>
          <a:p>
            <a:fld id="{1BEBB2CB-903D-46EF-8227-E770ED8FF514}" type="datetimeFigureOut">
              <a:rPr kumimoji="0" lang="es-ES"/>
              <a:pPr/>
              <a:t>16/11/2018</a:t>
            </a:fld>
            <a:endParaRPr kumimoji="0" lang="es-E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s-E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/>
              <a:pPr/>
              <a:t>‹Nº›</a:t>
            </a:fld>
            <a:endParaRPr kumimoji="0" lang="es-E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es-ES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s-ES"/>
              <a:t>Haga clic para agregar una pregunta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es-ES" sz="7200">
                <a:solidFill>
                  <a:schemeClr val="tx1">
                    <a:alpha val="40000"/>
                  </a:schemeClr>
                </a:solidFill>
              </a:rPr>
              <a:t>¿VERDADERO</a:t>
            </a:r>
            <a:r>
              <a:rPr kumimoji="0" lang="es-ES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es-ES" sz="7200">
                <a:solidFill>
                  <a:schemeClr val="tx1">
                    <a:alpha val="40000"/>
                  </a:schemeClr>
                </a:solidFill>
              </a:rPr>
              <a:t>o FALSO?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es-ES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¿VERDADERO o </a:t>
            </a:r>
            <a:r>
              <a:rPr kumimoji="0" lang="es-ES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FALSO</a:t>
            </a:r>
            <a:r>
              <a:rPr kumimoji="0" lang="es-ES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incidencia de elem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s-E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el elemento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el elemento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el elemento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el elemento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el elemento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es-ES"/>
            </a:lvl1pPr>
            <a:extLst/>
          </a:lstStyle>
          <a:p>
            <a:fld id="{1BEBB2CB-903D-46EF-8227-E770ED8FF514}" type="datetimeFigureOut">
              <a:rPr kumimoji="0" lang="es-ES"/>
              <a:pPr/>
              <a:t>16/11/2018</a:t>
            </a:fld>
            <a:endParaRPr kumimoji="0" lang="es-E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la coincidencia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la coincidencia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la coincidencia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la coincidencia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kumimoji="0" lang="es-ES"/>
              <a:t>Haga clic para agregar la coincidencia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es-ES" i="1" baseline="0"/>
            </a:lvl1pPr>
            <a:extLst/>
          </a:lstStyle>
          <a:p>
            <a:r>
              <a:rPr kumimoji="0" lang="es-ES"/>
              <a:t>Haga clic para escribir una pregunta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/>
              <a:pPr/>
              <a:t>‹Nº›</a:t>
            </a:fld>
            <a:endParaRPr kumimoji="0" lang="es-E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es-ES_tradnl" smtClean="0"/>
              <a:t>Clic para editar título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es-ES" sz="1100"/>
            </a:lvl1pPr>
            <a:extLst/>
          </a:lstStyle>
          <a:p>
            <a:pPr algn="r"/>
            <a:fld id="{8F67D422-08A8-451B-9A67-21962FC4B660}" type="datetimeFigureOut">
              <a:rPr kumimoji="0" lang="es-ES" sz="1100"/>
              <a:pPr algn="r"/>
              <a:t>16/11/2018</a:t>
            </a:fld>
            <a:endParaRPr kumimoji="0" lang="es-ES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es-ES" sz="1200"/>
            </a:lvl1pPr>
            <a:extLst/>
          </a:lstStyle>
          <a:p>
            <a:endParaRPr kumimoji="0" lang="es-E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es-ES" sz="1200"/>
            </a:lvl1pPr>
            <a:extLst/>
          </a:lstStyle>
          <a:p>
            <a:fld id="{169B2101-2E9F-420A-91A3-890890D84497}" type="slidenum">
              <a:rPr kumimoji="0" lang="es-ES" sz="1200"/>
              <a:pPr/>
              <a:t>‹Nº›</a:t>
            </a:fld>
            <a:endParaRPr kumimoji="0" lang="es-ES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s-E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s-ES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es-ES">
          <a:solidFill>
            <a:schemeClr val="tx2"/>
          </a:solidFill>
        </a:defRPr>
      </a:lvl2pPr>
      <a:lvl3pPr eaLnBrk="1" latinLnBrk="0" hangingPunct="1">
        <a:defRPr kumimoji="0" lang="es-ES">
          <a:solidFill>
            <a:schemeClr val="tx2"/>
          </a:solidFill>
        </a:defRPr>
      </a:lvl3pPr>
      <a:lvl4pPr eaLnBrk="1" latinLnBrk="0" hangingPunct="1">
        <a:defRPr kumimoji="0" lang="es-ES">
          <a:solidFill>
            <a:schemeClr val="tx2"/>
          </a:solidFill>
        </a:defRPr>
      </a:lvl4pPr>
      <a:lvl5pPr eaLnBrk="1" latinLnBrk="0" hangingPunct="1">
        <a:defRPr kumimoji="0" lang="es-ES">
          <a:solidFill>
            <a:schemeClr val="tx2"/>
          </a:solidFill>
        </a:defRPr>
      </a:lvl5pPr>
      <a:lvl6pPr eaLnBrk="1" latinLnBrk="0" hangingPunct="1">
        <a:defRPr kumimoji="0" lang="es-ES">
          <a:solidFill>
            <a:schemeClr val="tx2"/>
          </a:solidFill>
        </a:defRPr>
      </a:lvl6pPr>
      <a:lvl7pPr eaLnBrk="1" latinLnBrk="0" hangingPunct="1">
        <a:defRPr kumimoji="0" lang="es-ES">
          <a:solidFill>
            <a:schemeClr val="tx2"/>
          </a:solidFill>
        </a:defRPr>
      </a:lvl7pPr>
      <a:lvl8pPr eaLnBrk="1" latinLnBrk="0" hangingPunct="1">
        <a:defRPr kumimoji="0" lang="es-ES">
          <a:solidFill>
            <a:schemeClr val="tx2"/>
          </a:solidFill>
        </a:defRPr>
      </a:lvl8pPr>
      <a:lvl9pPr eaLnBrk="1" latinLnBrk="0" hangingPunct="1">
        <a:defRPr kumimoji="0" lang="es-ES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es-ES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s-ES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152400" y="5105400"/>
            <a:ext cx="8098302" cy="762000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es-ES" dirty="0" smtClean="0"/>
              <a:t>Carlos Hugo Preciado Domènech</a:t>
            </a:r>
          </a:p>
          <a:p>
            <a:r>
              <a:rPr lang="es-ES" dirty="0" smtClean="0"/>
              <a:t>Magistrado Especialista del Orden Social. TSJ Cataluña  </a:t>
            </a:r>
            <a:endParaRPr lang="es-ES" dirty="0"/>
          </a:p>
          <a:p>
            <a:r>
              <a:rPr lang="es-ES" dirty="0" smtClean="0"/>
              <a:t>Doctor en Derecho</a:t>
            </a:r>
            <a:endParaRPr lang="es-ES" dirty="0"/>
          </a:p>
        </p:txBody>
      </p:sp>
      <p:sp>
        <p:nvSpPr>
          <p:cNvPr id="10" name="Rectangle 24"/>
          <p:cNvSpPr>
            <a:spLocks noGrp="1"/>
          </p:cNvSpPr>
          <p:nvPr>
            <p:ph type="title"/>
          </p:nvPr>
        </p:nvSpPr>
        <p:spPr>
          <a:xfrm>
            <a:off x="2209800" y="838200"/>
            <a:ext cx="6356839" cy="3886200"/>
          </a:xfrm>
        </p:spPr>
        <p:txBody>
          <a:bodyPr>
            <a:normAutofit/>
          </a:bodyPr>
          <a:lstStyle>
            <a:extLst/>
          </a:lstStyle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BIG DATA Y RELACIONES LABORALES </a:t>
            </a:r>
            <a:br>
              <a:rPr lang="es-ES" sz="3200" dirty="0" smtClean="0"/>
            </a:br>
            <a:r>
              <a:rPr lang="es-ES" sz="3200" dirty="0" smtClean="0"/>
              <a:t> </a:t>
            </a:r>
            <a:br>
              <a:rPr lang="es-ES" sz="3200" dirty="0" smtClean="0"/>
            </a:br>
            <a:endParaRPr lang="es-ES" sz="3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781800" y="3124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390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 </a:t>
            </a: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b="1" dirty="0"/>
              <a:t>N</a:t>
            </a:r>
            <a:r>
              <a:rPr lang="es-ES_tradnl" sz="1600" b="1" dirty="0" smtClean="0"/>
              <a:t>o </a:t>
            </a:r>
            <a:r>
              <a:rPr lang="es-ES_tradnl" sz="1600" b="1" dirty="0"/>
              <a:t>goza de un tratamiento jurídico específico</a:t>
            </a:r>
            <a:r>
              <a:rPr lang="es-ES_tradnl" sz="1600" dirty="0"/>
              <a:t> </a:t>
            </a:r>
            <a:r>
              <a:rPr lang="es-ES_tradnl" sz="1600" b="1" dirty="0"/>
              <a:t>y </a:t>
            </a:r>
            <a:r>
              <a:rPr lang="es-ES_tradnl" sz="1600" b="1" dirty="0" smtClean="0"/>
              <a:t>diferenciado</a:t>
            </a:r>
            <a:r>
              <a:rPr lang="es-ES_tradnl" sz="1600" dirty="0" smtClean="0"/>
              <a:t>.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pPr algn="just">
              <a:buFontTx/>
              <a:buChar char="-"/>
            </a:pPr>
            <a:r>
              <a:rPr lang="es-ES_tradnl" sz="1600" dirty="0" smtClean="0"/>
              <a:t>Big data sujetos y no sujetos al RGPD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pPr algn="just">
              <a:buFontTx/>
              <a:buChar char="-"/>
            </a:pPr>
            <a:r>
              <a:rPr lang="es-ES_tradnl" sz="1600" dirty="0" smtClean="0"/>
              <a:t>Concepto de dato personal: (Dictamen 4/07 GT 29):</a:t>
            </a:r>
          </a:p>
          <a:p>
            <a:pPr lvl="1" algn="just">
              <a:buFontTx/>
              <a:buChar char="-"/>
            </a:pPr>
            <a:r>
              <a:rPr lang="es-ES_tradnl" sz="1600" dirty="0" smtClean="0"/>
              <a:t>Información</a:t>
            </a:r>
          </a:p>
          <a:p>
            <a:pPr lvl="1" algn="just">
              <a:buFontTx/>
              <a:buChar char="-"/>
            </a:pPr>
            <a:r>
              <a:rPr lang="es-ES_tradnl" sz="1600" dirty="0" smtClean="0"/>
              <a:t>Sobre</a:t>
            </a:r>
          </a:p>
          <a:p>
            <a:pPr lvl="1" algn="just">
              <a:buFontTx/>
              <a:buChar char="-"/>
            </a:pPr>
            <a:r>
              <a:rPr lang="es-ES_tradnl" sz="1600" dirty="0" smtClean="0"/>
              <a:t>Persona física</a:t>
            </a:r>
          </a:p>
          <a:p>
            <a:pPr lvl="1" algn="just">
              <a:buFontTx/>
              <a:buChar char="-"/>
            </a:pPr>
            <a:r>
              <a:rPr lang="es-ES_tradnl" sz="1600" dirty="0" smtClean="0"/>
              <a:t>Identificada/</a:t>
            </a:r>
            <a:r>
              <a:rPr lang="es-ES_tradnl" sz="1600" dirty="0" err="1" smtClean="0"/>
              <a:t>able</a:t>
            </a:r>
            <a:endParaRPr lang="es-ES_tradnl" sz="1600" dirty="0" smtClean="0"/>
          </a:p>
          <a:p>
            <a:pPr marL="457200" lvl="1" indent="0" algn="just">
              <a:buNone/>
            </a:pPr>
            <a:endParaRPr lang="es-ES_tradnl" sz="1600" dirty="0" smtClean="0"/>
          </a:p>
          <a:p>
            <a:pPr algn="just">
              <a:buFontTx/>
              <a:buChar char="-"/>
            </a:pPr>
            <a:r>
              <a:rPr lang="es-ES_tradnl" sz="1600" dirty="0" smtClean="0"/>
              <a:t>Datos anónimos o  </a:t>
            </a:r>
            <a:r>
              <a:rPr lang="es-ES_tradnl" sz="1600" dirty="0" err="1" smtClean="0"/>
              <a:t>anonimizados</a:t>
            </a:r>
            <a:r>
              <a:rPr lang="es-ES_tradnl" sz="1600" dirty="0" smtClean="0"/>
              <a:t> vs. Datos </a:t>
            </a:r>
            <a:r>
              <a:rPr lang="es-ES_tradnl" sz="1600" dirty="0" err="1" smtClean="0"/>
              <a:t>seudonimizados</a:t>
            </a:r>
            <a:endParaRPr lang="es-ES_tradnl" sz="16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800" dirty="0"/>
              <a:t>3.2.- El régimen jurídico del </a:t>
            </a:r>
            <a:r>
              <a:rPr lang="es-ES_tradnl" sz="2800" dirty="0" smtClean="0"/>
              <a:t>“Big </a:t>
            </a:r>
            <a:r>
              <a:rPr lang="es-ES_tradnl" sz="2800" dirty="0"/>
              <a:t>data" en el nuevo Reglamento 679/2016 (</a:t>
            </a:r>
            <a:r>
              <a:rPr lang="es-ES_tradnl" sz="2800" dirty="0" smtClean="0"/>
              <a:t>RGPD</a:t>
            </a:r>
            <a:r>
              <a:rPr lang="es-ES_tradnl" sz="2800" dirty="0"/>
              <a:t>)</a:t>
            </a:r>
            <a:r>
              <a:rPr lang="es-ES" sz="2800" dirty="0" smtClean="0"/>
              <a:t> 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266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Las </a:t>
            </a:r>
            <a:r>
              <a:rPr lang="es-ES_tradnl" sz="1600" dirty="0"/>
              <a:t>Fases del Big Data:  Fase prospectiva y  Fase de aplicación. Medidas a adoptar en cada una de ellas</a:t>
            </a:r>
            <a:r>
              <a:rPr lang="es-ES_tradnl" sz="1600" dirty="0" smtClean="0"/>
              <a:t>.</a:t>
            </a:r>
            <a:endParaRPr lang="es-ES_tradnl" sz="1600" dirty="0"/>
          </a:p>
          <a:p>
            <a:pPr marL="0" indent="0">
              <a:buNone/>
            </a:pPr>
            <a:r>
              <a:rPr lang="es-ES_tradnl" sz="1600" dirty="0"/>
              <a:t>FASE </a:t>
            </a:r>
            <a:r>
              <a:rPr lang="es-ES_tradnl" sz="1600" dirty="0" smtClean="0"/>
              <a:t>PROSPECTIVA (adquisición, análisis)</a:t>
            </a:r>
            <a:endParaRPr lang="es-ES" sz="1600" dirty="0"/>
          </a:p>
          <a:p>
            <a:r>
              <a:rPr lang="es-ES_tradnl" sz="1600" dirty="0"/>
              <a:t>Las evaluaciones de impacto en caso de tratamientos de Big Data</a:t>
            </a:r>
            <a:endParaRPr lang="es-ES" sz="1600" dirty="0"/>
          </a:p>
          <a:p>
            <a:r>
              <a:rPr lang="es-ES_tradnl" sz="1600" dirty="0"/>
              <a:t>La consulta a la AEPD en caso de tratamientos Big Data</a:t>
            </a:r>
            <a:endParaRPr lang="es-ES" sz="1600" dirty="0"/>
          </a:p>
          <a:p>
            <a:r>
              <a:rPr lang="es-ES_tradnl" sz="1600" dirty="0"/>
              <a:t>Adopción de medidas técnicas y organizativas adecuadas a proyectos de Big Data</a:t>
            </a:r>
            <a:endParaRPr lang="es-ES" sz="1600" dirty="0"/>
          </a:p>
          <a:p>
            <a:r>
              <a:rPr lang="es-ES_tradnl" sz="1600" dirty="0"/>
              <a:t>Protección de datos desde el diseño y por defecto</a:t>
            </a:r>
          </a:p>
          <a:p>
            <a:pPr marL="0" indent="0">
              <a:buNone/>
            </a:pPr>
            <a:r>
              <a:rPr lang="es-ES_tradnl" sz="1600" dirty="0"/>
              <a:t>FASE </a:t>
            </a:r>
            <a:r>
              <a:rPr lang="es-ES_tradnl" sz="1600" dirty="0" smtClean="0"/>
              <a:t>APLICATIVA (almacenamiento, explotación)</a:t>
            </a:r>
            <a:endParaRPr lang="es-ES" sz="1600" dirty="0"/>
          </a:p>
          <a:p>
            <a:r>
              <a:rPr lang="es-ES_tradnl" sz="1600" dirty="0"/>
              <a:t>El Registro de actividades de tratamiento en caso de Big Data</a:t>
            </a:r>
            <a:endParaRPr lang="es-ES" sz="1600" dirty="0"/>
          </a:p>
          <a:p>
            <a:r>
              <a:rPr lang="es-ES_tradnl" sz="1600" dirty="0"/>
              <a:t>Deber de nombramiento de un Delegado de protección de datos (DPD)</a:t>
            </a:r>
            <a:endParaRPr lang="es-ES" sz="1600" dirty="0"/>
          </a:p>
          <a:p>
            <a:r>
              <a:rPr lang="es-ES_tradnl" sz="1600" dirty="0"/>
              <a:t>Deber de cooperación con la autoridad de control</a:t>
            </a:r>
            <a:endParaRPr lang="es-ES" sz="1600" dirty="0"/>
          </a:p>
          <a:p>
            <a:r>
              <a:rPr lang="es-ES_tradnl" sz="1600" dirty="0"/>
              <a:t>Notificación por el responsable de tratamiento de una posible violación de la seguridad de los datos personales</a:t>
            </a:r>
            <a:endParaRPr lang="es-ES" sz="1600" dirty="0"/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sz="3100" dirty="0"/>
              <a:t>3.3.- Análisis y toma de decisiones lícitos en contexto de Big data conforme a la normativa vigente</a:t>
            </a:r>
            <a:r>
              <a:rPr lang="es-ES_tradnl" dirty="0" smtClean="0"/>
              <a:t>.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286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 Licitud </a:t>
            </a:r>
            <a:r>
              <a:rPr lang="es-ES_tradnl" sz="1600" dirty="0"/>
              <a:t>del tratamiento masivo de datos. Bases jurídicas</a:t>
            </a:r>
            <a:endParaRPr lang="es-ES" sz="1600" dirty="0"/>
          </a:p>
          <a:p>
            <a:pPr marL="0" indent="0">
              <a:buNone/>
            </a:pPr>
            <a:r>
              <a:rPr lang="es-ES" sz="1600" b="1" dirty="0" smtClean="0"/>
              <a:t>1) Consentimiento  </a:t>
            </a:r>
            <a:endParaRPr lang="es-ES" sz="1600" dirty="0"/>
          </a:p>
          <a:p>
            <a:pPr marL="0" indent="0">
              <a:buNone/>
            </a:pPr>
            <a:r>
              <a:rPr lang="es-ES" sz="1600" b="1" dirty="0" smtClean="0"/>
              <a:t>2) Necesidad  </a:t>
            </a:r>
            <a:r>
              <a:rPr lang="es-ES" sz="1600" b="1" dirty="0"/>
              <a:t>para la ejecución de un contrato</a:t>
            </a:r>
            <a:r>
              <a:rPr lang="es-ES" sz="1600" dirty="0"/>
              <a:t> en el que el interesado es parte o para la aplicación a petición de este de medidas precontractuales;</a:t>
            </a:r>
          </a:p>
          <a:p>
            <a:pPr marL="0" indent="0">
              <a:buNone/>
            </a:pPr>
            <a:r>
              <a:rPr lang="es-ES" sz="1600" b="1" dirty="0" smtClean="0"/>
              <a:t>3) Necesidad </a:t>
            </a:r>
            <a:r>
              <a:rPr lang="es-ES" sz="1600" b="1" dirty="0"/>
              <a:t>para el cumplimiento de una obligación legal</a:t>
            </a:r>
            <a:r>
              <a:rPr lang="es-ES" sz="1600" dirty="0"/>
              <a:t> aplicable al responsable del tratamiento;</a:t>
            </a:r>
          </a:p>
          <a:p>
            <a:pPr marL="0" indent="0">
              <a:buNone/>
            </a:pPr>
            <a:r>
              <a:rPr lang="es-ES" sz="1600" b="1" dirty="0" smtClean="0"/>
              <a:t>4) Necesidad para </a:t>
            </a:r>
            <a:r>
              <a:rPr lang="es-ES" sz="1600" b="1" dirty="0"/>
              <a:t>proteger intereses vitales del interesado o de otra persona física</a:t>
            </a:r>
            <a:r>
              <a:rPr lang="es-ES" sz="1600" dirty="0"/>
              <a:t>;</a:t>
            </a:r>
          </a:p>
          <a:p>
            <a:pPr marL="0" indent="0">
              <a:buNone/>
            </a:pPr>
            <a:r>
              <a:rPr lang="es-ES" sz="1600" dirty="0" smtClean="0"/>
              <a:t>5) Necesidad para </a:t>
            </a:r>
            <a:r>
              <a:rPr lang="es-ES" sz="1600" dirty="0"/>
              <a:t>el </a:t>
            </a:r>
            <a:r>
              <a:rPr lang="es-ES" sz="1600" b="1" dirty="0"/>
              <a:t>cumplimiento de una misión realizada en interés público o en el ejercicio de poderes públicos</a:t>
            </a:r>
            <a:r>
              <a:rPr lang="es-ES" sz="1600" dirty="0"/>
              <a:t> conferidos al responsable del tratamiento;</a:t>
            </a:r>
          </a:p>
          <a:p>
            <a:pPr marL="0" indent="0">
              <a:buNone/>
            </a:pPr>
            <a:r>
              <a:rPr lang="es-ES" sz="1600" dirty="0" smtClean="0"/>
              <a:t>6)Necesidad para </a:t>
            </a:r>
            <a:r>
              <a:rPr lang="es-ES" sz="1600" b="1" dirty="0"/>
              <a:t>la satisfacción de intereses legítimos perseguidos por el responsable del tratamiento o por un tercero</a:t>
            </a:r>
            <a:r>
              <a:rPr lang="es-ES" sz="1600" dirty="0"/>
              <a:t>, siempre que sobre dichos intereses no prevalezcan los intereses o los derechos y libertades fundamentales del interesado que requieran la protección de datos personales, en particular cuando el interesado sea un niño.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sz="3100" dirty="0"/>
              <a:t>3.3.- Análisis y toma de decisiones lícitos en contexto de Big data conforme a la normativa vigente</a:t>
            </a:r>
            <a:r>
              <a:rPr lang="es-ES_tradnl" dirty="0" smtClean="0"/>
              <a:t>.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259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/>
              <a:t>Régimen del tratamiento masivo y garantía de los derechos de los </a:t>
            </a:r>
            <a:r>
              <a:rPr lang="es-ES_tradnl" sz="1600" dirty="0" smtClean="0"/>
              <a:t>interesados</a:t>
            </a:r>
            <a:endParaRPr lang="es-ES" sz="1600" dirty="0" smtClean="0"/>
          </a:p>
          <a:p>
            <a:pPr marL="0" indent="0">
              <a:buNone/>
            </a:pPr>
            <a:endParaRPr lang="es-ES" sz="1600" b="1" i="1" dirty="0" smtClean="0"/>
          </a:p>
          <a:p>
            <a:pPr marL="0" indent="0">
              <a:buNone/>
            </a:pPr>
            <a:r>
              <a:rPr lang="es-ES" sz="1600" b="1" i="1" dirty="0" smtClean="0"/>
              <a:t>c</a:t>
            </a:r>
            <a:r>
              <a:rPr lang="es-ES" sz="1600" b="1" i="1" dirty="0"/>
              <a:t>.</a:t>
            </a:r>
            <a:r>
              <a:rPr lang="es-ES" sz="1600" b="1" i="1" dirty="0" smtClean="0"/>
              <a:t>1  </a:t>
            </a:r>
            <a:r>
              <a:rPr lang="es-ES" sz="1600" b="1" i="1" dirty="0"/>
              <a:t>Origen de los datos. Protección desde diseño y por defecto y evaluación de impacto, consulta a la autoridad de control y mecanismos de certificación</a:t>
            </a:r>
            <a:r>
              <a:rPr lang="es-ES" sz="1600" b="1" i="1" dirty="0" smtClean="0"/>
              <a:t>.</a:t>
            </a:r>
            <a:endParaRPr lang="es-ES" sz="1600" dirty="0"/>
          </a:p>
          <a:p>
            <a:pPr marL="0" indent="0">
              <a:buNone/>
            </a:pPr>
            <a:r>
              <a:rPr lang="es-ES" sz="1600" b="1" i="1" dirty="0"/>
              <a:t>c.2  Transparencia en la información</a:t>
            </a:r>
            <a:r>
              <a:rPr lang="es-ES" sz="1600" b="1" i="1" dirty="0" smtClean="0"/>
              <a:t>.</a:t>
            </a:r>
          </a:p>
          <a:p>
            <a:pPr marL="0" indent="0" algn="just">
              <a:buNone/>
            </a:pPr>
            <a:r>
              <a:rPr lang="es-ES" sz="1600" b="1" i="1" dirty="0" smtClean="0"/>
              <a:t>c</a:t>
            </a:r>
            <a:r>
              <a:rPr lang="es-ES" sz="1600" b="1" i="1" dirty="0"/>
              <a:t>.</a:t>
            </a:r>
            <a:r>
              <a:rPr lang="es-ES" sz="1600" b="1" i="1" dirty="0" smtClean="0"/>
              <a:t>3  </a:t>
            </a:r>
            <a:r>
              <a:rPr lang="es-ES" sz="1600" b="1" i="1" dirty="0"/>
              <a:t>Calidad de los datos, y la </a:t>
            </a:r>
            <a:r>
              <a:rPr lang="es-ES" sz="1600" b="1" i="1" dirty="0" smtClean="0"/>
              <a:t>conservación</a:t>
            </a:r>
            <a:endParaRPr lang="es-ES_tradnl" sz="1600" dirty="0" smtClean="0"/>
          </a:p>
          <a:p>
            <a:pPr marL="0" indent="0" algn="just">
              <a:buNone/>
            </a:pPr>
            <a:r>
              <a:rPr lang="es-ES_tradnl" sz="1600" b="1" dirty="0"/>
              <a:t>c.</a:t>
            </a:r>
            <a:r>
              <a:rPr lang="es-ES_tradnl" sz="1600" b="1" dirty="0" smtClean="0"/>
              <a:t>4  </a:t>
            </a:r>
            <a:r>
              <a:rPr lang="es-ES_tradnl" sz="1600" b="1" dirty="0"/>
              <a:t>Derechos de los </a:t>
            </a:r>
            <a:r>
              <a:rPr lang="es-ES_tradnl" sz="1600" b="1" dirty="0" smtClean="0"/>
              <a:t>interesados</a:t>
            </a:r>
            <a:r>
              <a:rPr lang="es-ES" sz="1600" dirty="0" smtClean="0"/>
              <a:t>: información, acceso, rectificación, cancelación o supresión y derecho al olvido; oposición (decisiones individuales automatizadas) ; limitación y portabilidad; tutela judicial efectiva e </a:t>
            </a:r>
            <a:r>
              <a:rPr lang="es-ES" sz="1600" dirty="0" err="1" smtClean="0"/>
              <a:t>indemnnización</a:t>
            </a:r>
            <a:r>
              <a:rPr lang="es-ES" sz="1600" dirty="0" smtClean="0"/>
              <a:t> </a:t>
            </a:r>
          </a:p>
          <a:p>
            <a:pPr marL="0" indent="0" algn="just">
              <a:buNone/>
            </a:pPr>
            <a:r>
              <a:rPr lang="es-ES" sz="1600" dirty="0" smtClean="0"/>
              <a:t>c.5 Decisiones individuales automatizadas. (art.22) </a:t>
            </a:r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r>
              <a:rPr lang="es-ES" sz="1600" dirty="0" smtClean="0"/>
              <a:t>c.6  Delegados de protección de datos (art.37)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sz="3100" dirty="0"/>
              <a:t>3.3.- Análisis y toma de decisiones lícitos en contexto de Big data conforme a la normativa vigente</a:t>
            </a:r>
            <a:r>
              <a:rPr lang="es-ES_tradnl" dirty="0" smtClean="0"/>
              <a:t>.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959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  </a:t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</a:rPr>
              <a:t>IV. </a:t>
            </a:r>
            <a:r>
              <a:rPr lang="es-ES_tradnl" sz="3200" dirty="0"/>
              <a:t>¿QUÉ REPERCUSIONES TIENE EL TRATAMIENTO MASIVO DE DATOS EN LAS RELACIONES LABORALES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400" y="241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0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/>
              <a:t>1- Particularidades de la licitud del tratamiento en el ámbito </a:t>
            </a:r>
            <a:r>
              <a:rPr lang="es-ES_tradnl" sz="1600" dirty="0" smtClean="0"/>
              <a:t>laboral</a:t>
            </a:r>
          </a:p>
          <a:p>
            <a:pPr marL="0" indent="0">
              <a:buNone/>
            </a:pPr>
            <a:r>
              <a:rPr lang="es-ES_tradnl" sz="1600" dirty="0" smtClean="0"/>
              <a:t>2</a:t>
            </a:r>
            <a:r>
              <a:rPr lang="es-ES_tradnl" sz="1600" dirty="0"/>
              <a:t>.- La necesaria regulación por el legislador y los interlocutores sociales: art.88 </a:t>
            </a:r>
            <a:r>
              <a:rPr lang="es-ES_tradnl" sz="1600" dirty="0" smtClean="0"/>
              <a:t>RGPD</a:t>
            </a:r>
          </a:p>
          <a:p>
            <a:pPr marL="0" indent="0">
              <a:buNone/>
            </a:pPr>
            <a:r>
              <a:rPr lang="es-ES_tradnl" sz="1600" dirty="0" smtClean="0"/>
              <a:t>3</a:t>
            </a:r>
            <a:r>
              <a:rPr lang="es-ES_tradnl" sz="1600" dirty="0"/>
              <a:t>.- El diagrama de toma de decisiones empresarial en materia de implantación de tecnologías Big Data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4.- Selección de personal y contratación.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5</a:t>
            </a:r>
            <a:r>
              <a:rPr lang="es-ES_tradnl" sz="1600" dirty="0"/>
              <a:t>.- La vigilancia del uso de las TIC en el lugar de trabajo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6.- La observación del uso de las TIC fuera del lugar de trabajo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7.- El empleo del tiempo y la presencia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8</a:t>
            </a:r>
            <a:r>
              <a:rPr lang="es-ES_tradnl" sz="1600" dirty="0" smtClean="0"/>
              <a:t>.</a:t>
            </a:r>
            <a:r>
              <a:rPr lang="es-ES_tradnl" sz="1600" dirty="0"/>
              <a:t>- Los sistemas de video </a:t>
            </a:r>
            <a:r>
              <a:rPr lang="es-ES_tradnl" sz="1600" dirty="0" smtClean="0"/>
              <a:t>vigilancia</a:t>
            </a:r>
          </a:p>
          <a:p>
            <a:pPr marL="0" indent="0">
              <a:buNone/>
            </a:pPr>
            <a:r>
              <a:rPr lang="es-ES_tradnl" sz="1600" dirty="0" smtClean="0"/>
              <a:t>9.</a:t>
            </a:r>
            <a:r>
              <a:rPr lang="es-ES_tradnl" sz="1600" dirty="0"/>
              <a:t>- Vehículos utilizados por los </a:t>
            </a:r>
            <a:r>
              <a:rPr lang="es-ES_tradnl" sz="1600" dirty="0" smtClean="0"/>
              <a:t>trabajadores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10.- Transferencias internacionales de datos de recursos humanos y otros datos de trabajadores</a:t>
            </a:r>
            <a:endParaRPr lang="es-ES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REPERCUSIONES TIENE EL TRATAMIENTO MASIVO DE DATOS EN LAS RELACIONES LABORALES</a:t>
            </a:r>
            <a:r>
              <a:rPr lang="es-ES" sz="2800" dirty="0"/>
              <a:t>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864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r>
              <a:rPr lang="es-ES" sz="1600" b="1" u="sng" dirty="0"/>
              <a:t>E</a:t>
            </a:r>
            <a:r>
              <a:rPr lang="es-ES" sz="1600" b="1" u="sng" dirty="0" smtClean="0"/>
              <a:t>n </a:t>
            </a:r>
            <a:r>
              <a:rPr lang="es-ES" sz="1600" b="1" u="sng" dirty="0"/>
              <a:t>el marco de la relación laboral</a:t>
            </a:r>
            <a:r>
              <a:rPr lang="es-ES" sz="1600" dirty="0"/>
              <a:t>, </a:t>
            </a:r>
            <a:r>
              <a:rPr lang="es-ES" sz="1600" dirty="0" smtClean="0"/>
              <a:t>destacan: </a:t>
            </a:r>
            <a:r>
              <a:rPr lang="es-ES" sz="1600" dirty="0"/>
              <a:t>como bases más comunes, </a:t>
            </a:r>
            <a:endParaRPr lang="es-ES" sz="1600" dirty="0" smtClean="0"/>
          </a:p>
          <a:p>
            <a:pPr marL="0" indent="0">
              <a:buNone/>
            </a:pPr>
            <a:endParaRPr lang="es-ES" sz="1600" b="1" dirty="0" smtClean="0"/>
          </a:p>
          <a:p>
            <a:pPr>
              <a:buFontTx/>
              <a:buChar char="-"/>
            </a:pPr>
            <a:r>
              <a:rPr lang="es-ES" sz="1600" b="1" dirty="0" smtClean="0"/>
              <a:t>la </a:t>
            </a:r>
            <a:r>
              <a:rPr lang="es-ES" sz="1600" b="1" dirty="0"/>
              <a:t>ejecución de un contrato</a:t>
            </a:r>
            <a:r>
              <a:rPr lang="es-ES" sz="1600" b="1" dirty="0" smtClean="0"/>
              <a:t>,</a:t>
            </a:r>
          </a:p>
          <a:p>
            <a:pPr>
              <a:buFontTx/>
              <a:buChar char="-"/>
            </a:pPr>
            <a:r>
              <a:rPr lang="es-ES" sz="1600" b="1" dirty="0" smtClean="0"/>
              <a:t>el </a:t>
            </a:r>
            <a:r>
              <a:rPr lang="es-ES" sz="1600" b="1" dirty="0"/>
              <a:t>cumplimiento de una obligación legal</a:t>
            </a:r>
            <a:r>
              <a:rPr lang="es-ES" sz="1600" dirty="0"/>
              <a:t> y </a:t>
            </a:r>
          </a:p>
          <a:p>
            <a:pPr>
              <a:buFontTx/>
              <a:buChar char="-"/>
            </a:pPr>
            <a:r>
              <a:rPr lang="es-ES" sz="1600" b="1" dirty="0" smtClean="0"/>
              <a:t>la </a:t>
            </a:r>
            <a:r>
              <a:rPr lang="es-ES" sz="1600" dirty="0" smtClean="0"/>
              <a:t> </a:t>
            </a:r>
            <a:r>
              <a:rPr lang="es-ES" sz="1600" b="1" dirty="0"/>
              <a:t>satisfacción de intereses legítimos perseguidos por el responsable, </a:t>
            </a:r>
          </a:p>
          <a:p>
            <a:pPr marL="0" indent="0">
              <a:buNone/>
            </a:pPr>
            <a:endParaRPr lang="es-ES" sz="1600" b="1" dirty="0" smtClean="0"/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endParaRPr lang="es-ES" sz="1600" b="1" dirty="0" smtClean="0"/>
          </a:p>
          <a:p>
            <a:pPr marL="0" indent="0">
              <a:buNone/>
            </a:pPr>
            <a:r>
              <a:rPr lang="es-ES" sz="1600" dirty="0" smtClean="0"/>
              <a:t>El </a:t>
            </a:r>
            <a:r>
              <a:rPr lang="es-ES" sz="1600" dirty="0"/>
              <a:t>consentimiento </a:t>
            </a:r>
            <a:r>
              <a:rPr lang="es-ES" sz="1600" dirty="0" smtClean="0"/>
              <a:t>es muy poco frecuente, debido a la relación de subordinación que condiciona la libertad del mismo.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_tradnl" sz="2800" dirty="0" smtClean="0"/>
              <a:t>1</a:t>
            </a:r>
            <a:r>
              <a:rPr lang="es-ES_tradnl" sz="2800" dirty="0"/>
              <a:t>- Particularidades de la licitud del tratamiento en el ámbito </a:t>
            </a:r>
            <a:r>
              <a:rPr lang="es-ES_tradnl" sz="2800" dirty="0" smtClean="0"/>
              <a:t>laboral 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191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El </a:t>
            </a:r>
            <a:r>
              <a:rPr lang="es-ES_tradnl" sz="1600" dirty="0"/>
              <a:t>Art.88 RGPD</a:t>
            </a:r>
            <a:r>
              <a:rPr lang="es-ES_tradnl" sz="1600" b="1" u="sng" dirty="0"/>
              <a:t> </a:t>
            </a:r>
            <a:r>
              <a:rPr lang="es-ES" sz="1600" dirty="0"/>
              <a:t>dispone que los Estados miembros podrán, a través de disposiciones legislativas o de convenios colectivos, establecer normas más específicas para garantizar la protección de los derechos y libertades en relación con el tratamiento de datos personales de los trabajadores en el ámbito laboral, en particular a efectos de:</a:t>
            </a:r>
          </a:p>
          <a:p>
            <a:pPr marL="0" indent="0">
              <a:buNone/>
            </a:pPr>
            <a:r>
              <a:rPr lang="es-ES" sz="1600" dirty="0"/>
              <a:t>- contratación;</a:t>
            </a:r>
          </a:p>
          <a:p>
            <a:pPr marL="0" indent="0">
              <a:buNone/>
            </a:pPr>
            <a:r>
              <a:rPr lang="es-ES" sz="1600" dirty="0"/>
              <a:t>-  ejecución del contrato laboral (incluido el cumplimiento de las obligaciones </a:t>
            </a:r>
            <a:r>
              <a:rPr lang="es-ES" sz="1600" dirty="0" smtClean="0"/>
              <a:t>establecidas </a:t>
            </a:r>
            <a:r>
              <a:rPr lang="es-ES" sz="1600" dirty="0"/>
              <a:t>por la ley o por el convenio colectivo);</a:t>
            </a:r>
          </a:p>
          <a:p>
            <a:pPr marL="0" indent="0">
              <a:buNone/>
            </a:pPr>
            <a:r>
              <a:rPr lang="es-ES_tradnl" sz="1600" dirty="0"/>
              <a:t>- gestión, planificación y organización del trabajo;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igualdad y diversidad en el lugar de trabajo;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salud y seguridad en el trabajo,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protección de los bienes de empresarios o clientes;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ejercicio y disfrute (individual) de los derechos y prestaciones </a:t>
            </a:r>
            <a:r>
              <a:rPr lang="es-ES_tradnl" sz="1600" dirty="0" smtClean="0"/>
              <a:t>relacionados con </a:t>
            </a:r>
            <a:r>
              <a:rPr lang="es-ES_tradnl" sz="1600" dirty="0"/>
              <a:t>el empleo; y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extinción de la relación laboral.</a:t>
            </a:r>
            <a:endParaRPr lang="es-ES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2.- La necesaria regulación por el legislador y los interlocutores sociales: art.88 </a:t>
            </a:r>
            <a:r>
              <a:rPr lang="es-ES_tradnl" sz="2800" dirty="0" smtClean="0"/>
              <a:t>RGPD 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42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r>
              <a:rPr lang="es-ES_tradnl" sz="1600" u="sng" dirty="0" smtClean="0"/>
              <a:t>JUSTIFICACIÓN</a:t>
            </a:r>
            <a:r>
              <a:rPr lang="es-ES_tradnl" sz="1600" b="1" dirty="0"/>
              <a:t>- </a:t>
            </a:r>
            <a:r>
              <a:rPr lang="es-ES_tradnl" sz="1600" dirty="0"/>
              <a:t>La finalidad del tratamiento ha de estar definida desde el principio de forma determinada, explícita y </a:t>
            </a:r>
            <a:r>
              <a:rPr lang="es-ES_tradnl" sz="1600" dirty="0" smtClean="0"/>
              <a:t>legítima</a:t>
            </a:r>
          </a:p>
          <a:p>
            <a:pPr marL="0" indent="0">
              <a:buNone/>
            </a:pPr>
            <a:endParaRPr lang="es-ES_tradnl" sz="1600" dirty="0" smtClean="0"/>
          </a:p>
          <a:p>
            <a:r>
              <a:rPr lang="es-ES_tradnl" sz="1600" u="sng" dirty="0" smtClean="0"/>
              <a:t>LEGITIMACIÓN</a:t>
            </a:r>
            <a:r>
              <a:rPr lang="es-ES_tradnl" sz="1600" dirty="0"/>
              <a:t>- Identificar la </a:t>
            </a:r>
            <a:r>
              <a:rPr lang="es-ES_tradnl" sz="1600" b="1" dirty="0"/>
              <a:t>base jurídica del tratamiento</a:t>
            </a:r>
            <a:r>
              <a:rPr lang="es-ES_tradnl" sz="1600" dirty="0"/>
              <a:t>. </a:t>
            </a:r>
            <a:endParaRPr lang="es-ES_tradnl" sz="1600" dirty="0" smtClean="0"/>
          </a:p>
          <a:p>
            <a:endParaRPr lang="es-ES_tradnl" sz="1600" u="sng" dirty="0"/>
          </a:p>
          <a:p>
            <a:r>
              <a:rPr lang="es-ES_tradnl" sz="1600" u="sng" dirty="0" smtClean="0"/>
              <a:t>PROPORCIONALIDAD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	</a:t>
            </a:r>
            <a:r>
              <a:rPr lang="es-ES_tradnl" sz="1600" dirty="0" smtClean="0"/>
              <a:t>-</a:t>
            </a:r>
            <a:r>
              <a:rPr lang="es-ES_tradnl" sz="1600" u="sng" dirty="0"/>
              <a:t>IDONEIDAD</a:t>
            </a:r>
            <a:r>
              <a:rPr lang="es-ES_tradnl" sz="1600" dirty="0"/>
              <a:t>: el tratamiento masivo puede razonablemente lograr la </a:t>
            </a:r>
            <a:r>
              <a:rPr lang="es-ES_tradnl" sz="1600" dirty="0" smtClean="0"/>
              <a:t>	finalidad </a:t>
            </a:r>
            <a:r>
              <a:rPr lang="es-ES_tradnl" sz="1600" dirty="0"/>
              <a:t>propuesta</a:t>
            </a:r>
            <a:r>
              <a:rPr lang="es-ES_tradnl" sz="1600" dirty="0" smtClean="0"/>
              <a:t>.</a:t>
            </a:r>
          </a:p>
          <a:p>
            <a:pPr marL="0" indent="0">
              <a:buNone/>
            </a:pPr>
            <a:r>
              <a:rPr lang="es-ES_tradnl" sz="1600" dirty="0" smtClean="0"/>
              <a:t>	-</a:t>
            </a:r>
            <a:r>
              <a:rPr lang="es-ES_tradnl" sz="1600" u="sng" dirty="0"/>
              <a:t>NECESIDAD</a:t>
            </a:r>
            <a:r>
              <a:rPr lang="es-ES_tradnl" sz="1600" dirty="0"/>
              <a:t>: el tratamiento masivo es la medida menos invasiva del </a:t>
            </a:r>
            <a:r>
              <a:rPr lang="es-ES_tradnl" sz="1600" dirty="0" smtClean="0"/>
              <a:t>	DPDP </a:t>
            </a:r>
            <a:r>
              <a:rPr lang="es-ES_tradnl" sz="1600" dirty="0"/>
              <a:t>de los interesados, de forma que no exista otra más moderada </a:t>
            </a:r>
            <a:r>
              <a:rPr lang="es-ES_tradnl" sz="1600" dirty="0" smtClean="0"/>
              <a:t>	o </a:t>
            </a:r>
            <a:r>
              <a:rPr lang="es-ES_tradnl" sz="1600" dirty="0"/>
              <a:t>menos intrusiva para lograr el mismo fin. </a:t>
            </a:r>
            <a:endParaRPr lang="es-ES_tradnl" sz="1600" dirty="0" smtClean="0"/>
          </a:p>
          <a:p>
            <a:pPr marL="0" indent="0">
              <a:buNone/>
            </a:pPr>
            <a:r>
              <a:rPr lang="es-ES_tradnl" sz="1600" dirty="0" smtClean="0"/>
              <a:t>	-</a:t>
            </a:r>
            <a:r>
              <a:rPr lang="es-ES_tradnl" sz="1600" u="sng" dirty="0"/>
              <a:t>PROPORCIONALIDAD EN SENTIDO ESTRICTO</a:t>
            </a:r>
            <a:r>
              <a:rPr lang="es-ES_tradnl" sz="1600" dirty="0"/>
              <a:t>: la medida de </a:t>
            </a:r>
            <a:r>
              <a:rPr lang="es-ES_tradnl" sz="1600" dirty="0" smtClean="0"/>
              <a:t>	tratamiento </a:t>
            </a:r>
            <a:r>
              <a:rPr lang="es-ES_tradnl" sz="1600" dirty="0"/>
              <a:t>masivo es ponderada o equilibrada, porque se derivan </a:t>
            </a:r>
            <a:r>
              <a:rPr lang="es-ES_tradnl" sz="1600" dirty="0" smtClean="0"/>
              <a:t>	más </a:t>
            </a:r>
            <a:r>
              <a:rPr lang="es-ES_tradnl" sz="1600" dirty="0"/>
              <a:t>beneficios o ventajas para el interés legítimo que perjuicios para </a:t>
            </a:r>
            <a:r>
              <a:rPr lang="es-ES_tradnl" sz="1600" dirty="0" smtClean="0"/>
              <a:t>	el </a:t>
            </a:r>
            <a:r>
              <a:rPr lang="es-ES_tradnl" sz="1600" dirty="0"/>
              <a:t>DPDP de los interesados. 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3.- El diagrama de toma de decisiones empresarial en materia de implantación de tecnologías Big </a:t>
            </a:r>
            <a:r>
              <a:rPr lang="es-ES_tradnl" sz="2800" dirty="0" smtClean="0"/>
              <a:t>Data (1)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019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b="1" dirty="0" smtClean="0"/>
              <a:t>FASE PROSPECTIVA</a:t>
            </a:r>
            <a:r>
              <a:rPr lang="es-ES_tradnl" sz="1600" b="1" dirty="0"/>
              <a:t>	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- Las evaluaciones de impacto : contienen las siguientes fases, entre las que figura el juicio de proporcionalidad.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1) CONTEXTO</a:t>
            </a:r>
            <a:endParaRPr lang="es-ES" sz="1600" dirty="0"/>
          </a:p>
          <a:p>
            <a:r>
              <a:rPr lang="es-ES_tradnl" sz="1600" dirty="0" smtClean="0"/>
              <a:t>Describir </a:t>
            </a:r>
            <a:r>
              <a:rPr lang="es-ES_tradnl" sz="1600" dirty="0"/>
              <a:t>el ciclo de vida de los datos (asociados al tratamiento y a las entidades participantes)</a:t>
            </a:r>
            <a:endParaRPr lang="es-ES" sz="1600" dirty="0"/>
          </a:p>
          <a:p>
            <a:r>
              <a:rPr lang="es-ES_tradnl" sz="1600" dirty="0" smtClean="0"/>
              <a:t>Analizar </a:t>
            </a:r>
            <a:r>
              <a:rPr lang="es-ES_tradnl" sz="1600" b="1" dirty="0"/>
              <a:t>la necesidad y proporcionalidad del tratamiento</a:t>
            </a:r>
            <a:r>
              <a:rPr lang="es-ES_tradnl" sz="1600" dirty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2) GESTIÓN DE RIESGOS</a:t>
            </a:r>
            <a:endParaRPr lang="es-ES" sz="1600" dirty="0"/>
          </a:p>
          <a:p>
            <a:r>
              <a:rPr lang="es-ES_tradnl" sz="1600" dirty="0"/>
              <a:t>I</a:t>
            </a:r>
            <a:r>
              <a:rPr lang="es-ES_tradnl" sz="1600" dirty="0" smtClean="0"/>
              <a:t>dentificar </a:t>
            </a:r>
            <a:r>
              <a:rPr lang="es-ES_tradnl" sz="1600" dirty="0"/>
              <a:t>amenazas y riesgos</a:t>
            </a:r>
            <a:endParaRPr lang="es-ES" sz="1600" dirty="0"/>
          </a:p>
          <a:p>
            <a:r>
              <a:rPr lang="es-ES_tradnl" sz="1600" dirty="0"/>
              <a:t>E</a:t>
            </a:r>
            <a:r>
              <a:rPr lang="es-ES_tradnl" sz="1600" dirty="0" smtClean="0"/>
              <a:t>valuar </a:t>
            </a:r>
            <a:r>
              <a:rPr lang="es-ES_tradnl" sz="1600" dirty="0"/>
              <a:t>los riesgos</a:t>
            </a:r>
            <a:endParaRPr lang="es-ES" sz="1600" dirty="0"/>
          </a:p>
          <a:p>
            <a:r>
              <a:rPr lang="es-ES_tradnl" sz="1600" dirty="0"/>
              <a:t>T</a:t>
            </a:r>
            <a:r>
              <a:rPr lang="es-ES_tradnl" sz="1600" dirty="0" smtClean="0"/>
              <a:t>ratar </a:t>
            </a:r>
            <a:r>
              <a:rPr lang="es-ES_tradnl" sz="1600" dirty="0"/>
              <a:t>los riesgos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/>
              <a:t>3) CONCLUSIÓN</a:t>
            </a:r>
            <a:endParaRPr lang="es-ES" sz="1600" dirty="0"/>
          </a:p>
          <a:p>
            <a:r>
              <a:rPr lang="es-ES_tradnl" sz="1600" dirty="0"/>
              <a:t>P</a:t>
            </a:r>
            <a:r>
              <a:rPr lang="es-ES_tradnl" sz="1600" dirty="0" smtClean="0"/>
              <a:t>lan </a:t>
            </a:r>
            <a:r>
              <a:rPr lang="es-ES_tradnl" sz="1600" dirty="0"/>
              <a:t>de acción </a:t>
            </a:r>
            <a:endParaRPr lang="es-ES" sz="1600" dirty="0"/>
          </a:p>
          <a:p>
            <a:r>
              <a:rPr lang="es-ES_tradnl" sz="1600" dirty="0"/>
              <a:t>I</a:t>
            </a:r>
            <a:r>
              <a:rPr lang="es-ES_tradnl" sz="1600" dirty="0" smtClean="0"/>
              <a:t>nforme </a:t>
            </a:r>
            <a:r>
              <a:rPr lang="es-ES_tradnl" sz="1600" dirty="0"/>
              <a:t>de conclusiones. 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3.- El diagrama de toma de decisiones empresarial en materia de implantación de tecnologías Big </a:t>
            </a:r>
            <a:r>
              <a:rPr lang="es-ES_tradnl" sz="2800" dirty="0" smtClean="0"/>
              <a:t>Data (2)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927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_tradnl" b="1" dirty="0" smtClean="0"/>
              <a:t>1.- INTRODUCCIÓN</a:t>
            </a:r>
          </a:p>
          <a:p>
            <a:pPr marL="0" indent="0" algn="just">
              <a:buNone/>
            </a:pPr>
            <a:endParaRPr lang="es-ES_tradnl" b="1" dirty="0" smtClean="0"/>
          </a:p>
          <a:p>
            <a:pPr marL="0" indent="0" algn="just">
              <a:buNone/>
            </a:pPr>
            <a:r>
              <a:rPr lang="es-ES_tradnl" b="1" dirty="0" smtClean="0"/>
              <a:t>2.-¿QUÉ ES EL TRATAMIENTO MASIVO DE DATOS?</a:t>
            </a:r>
          </a:p>
          <a:p>
            <a:pPr marL="0" indent="0" algn="just">
              <a:buNone/>
            </a:pPr>
            <a:endParaRPr lang="es-ES_tradnl" b="1" dirty="0" smtClean="0"/>
          </a:p>
          <a:p>
            <a:pPr marL="0" indent="0" algn="just">
              <a:buNone/>
            </a:pPr>
            <a:r>
              <a:rPr lang="es-ES_tradnl" b="1" dirty="0" smtClean="0"/>
              <a:t>3.- ¿QUÉ TIPO DE ANÁLISIS DE DATOS Y DE TOMA DE DECISIONES SON LÍCITOS?</a:t>
            </a:r>
          </a:p>
          <a:p>
            <a:pPr marL="0" indent="0" algn="just">
              <a:buNone/>
            </a:pPr>
            <a:endParaRPr lang="es-ES_tradnl" b="1" dirty="0" smtClean="0"/>
          </a:p>
          <a:p>
            <a:pPr marL="0" indent="0" algn="just">
              <a:buNone/>
            </a:pPr>
            <a:r>
              <a:rPr lang="es-ES_tradnl" b="1" dirty="0" smtClean="0"/>
              <a:t>4.- ¿QUÉ REPERCUSIONES TIENE EL TRATAMIENTO MASIVO DE DATOS EN LAS RELACIONES LABORALES.</a:t>
            </a:r>
          </a:p>
          <a:p>
            <a:pPr marL="0" indent="0" algn="just">
              <a:buNone/>
            </a:pPr>
            <a:endParaRPr lang="es-ES_tradnl" b="1" dirty="0" smtClean="0"/>
          </a:p>
          <a:p>
            <a:pPr marL="0" indent="0" algn="just">
              <a:buNone/>
            </a:pPr>
            <a:r>
              <a:rPr lang="es-ES_tradnl" b="1" dirty="0" smtClean="0"/>
              <a:t>5.- REPRESENTACIÓN SINDICAL Y TRATAMIENTO DE DATOS</a:t>
            </a:r>
            <a:endParaRPr lang="es-ES" b="1" dirty="0"/>
          </a:p>
          <a:p>
            <a:pPr marL="0" indent="0">
              <a:buNone/>
            </a:pPr>
            <a:r>
              <a:rPr lang="es-ES_tradnl" b="1" dirty="0" smtClean="0"/>
              <a:t> </a:t>
            </a:r>
            <a:endParaRPr lang="es-ES" dirty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SUMARIO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06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-El </a:t>
            </a:r>
            <a:r>
              <a:rPr lang="es-ES_tradnl" sz="1600" b="1" dirty="0"/>
              <a:t>momento anterior a la formalización del contrato de trabajo</a:t>
            </a:r>
            <a:r>
              <a:rPr lang="es-ES_tradnl" sz="1600" dirty="0"/>
              <a:t> es particularmente </a:t>
            </a:r>
            <a:r>
              <a:rPr lang="es-ES_tradnl" sz="1600" b="1" dirty="0"/>
              <a:t>sensible e importante</a:t>
            </a:r>
            <a:r>
              <a:rPr lang="es-ES_tradnl" sz="1600" dirty="0"/>
              <a:t> en cuanto al tratamiento de datos personales. </a:t>
            </a:r>
            <a:endParaRPr lang="es-ES_tradnl" sz="1600" dirty="0" smtClean="0"/>
          </a:p>
          <a:p>
            <a:r>
              <a:rPr lang="es-ES_tradnl" sz="1600" b="1" u="sng" dirty="0" smtClean="0"/>
              <a:t>Examen </a:t>
            </a:r>
            <a:r>
              <a:rPr lang="es-ES_tradnl" sz="1600" b="1" u="sng" dirty="0"/>
              <a:t>de perfiles en redes </a:t>
            </a:r>
            <a:r>
              <a:rPr lang="es-ES_tradnl" sz="1600" b="1" u="sng" dirty="0" smtClean="0"/>
              <a:t>sociales</a:t>
            </a:r>
          </a:p>
          <a:p>
            <a:pPr marL="0" indent="0">
              <a:buNone/>
            </a:pPr>
            <a:endParaRPr lang="es-ES" sz="1600" dirty="0"/>
          </a:p>
          <a:p>
            <a:r>
              <a:rPr lang="es-ES_tradnl" sz="1600" b="1" u="sng" dirty="0"/>
              <a:t>Las opiniones y respuestas en las entrevistas de </a:t>
            </a:r>
            <a:r>
              <a:rPr lang="es-ES_tradnl" sz="1600" b="1" u="sng" dirty="0" smtClean="0"/>
              <a:t>trabajo</a:t>
            </a:r>
          </a:p>
          <a:p>
            <a:pPr marL="0" indent="0">
              <a:buNone/>
            </a:pPr>
            <a:endParaRPr lang="es-ES" sz="1600" dirty="0"/>
          </a:p>
          <a:p>
            <a:r>
              <a:rPr lang="es-ES_tradnl" sz="1600" b="1" u="sng" dirty="0"/>
              <a:t>El derecho de información  y el Big </a:t>
            </a:r>
            <a:r>
              <a:rPr lang="es-ES_tradnl" sz="1600" b="1" u="sng" dirty="0" smtClean="0"/>
              <a:t>Data</a:t>
            </a:r>
          </a:p>
          <a:p>
            <a:pPr lvl="1"/>
            <a:r>
              <a:rPr lang="es-ES_tradnl" sz="1600" b="1" u="sng" dirty="0" smtClean="0"/>
              <a:t>El </a:t>
            </a:r>
            <a:r>
              <a:rPr lang="es-ES_tradnl" sz="1600" b="1" u="sng" dirty="0"/>
              <a:t>candidato/a como fuente de </a:t>
            </a:r>
            <a:r>
              <a:rPr lang="es-ES_tradnl" sz="1600" b="1" u="sng" dirty="0" smtClean="0"/>
              <a:t>datos</a:t>
            </a:r>
          </a:p>
          <a:p>
            <a:pPr lvl="1"/>
            <a:r>
              <a:rPr lang="es-ES_tradnl" sz="1600" b="1" u="sng" dirty="0" smtClean="0"/>
              <a:t>El </a:t>
            </a:r>
            <a:r>
              <a:rPr lang="es-ES_tradnl" sz="1600" b="1" u="sng" dirty="0"/>
              <a:t>candidato/a como destinatario de decisiones obtenidas a partir de datos</a:t>
            </a:r>
            <a:r>
              <a:rPr lang="es-ES_tradnl" sz="1600" dirty="0"/>
              <a:t>.  </a:t>
            </a:r>
            <a:endParaRPr lang="es-ES" sz="1600" dirty="0"/>
          </a:p>
          <a:p>
            <a:pPr>
              <a:buFontTx/>
              <a:buChar char="-"/>
            </a:pPr>
            <a:r>
              <a:rPr lang="es-ES_tradnl" sz="1600" dirty="0" smtClean="0"/>
              <a:t>Utilización de datos especialmente sensibles</a:t>
            </a:r>
          </a:p>
          <a:p>
            <a:pPr>
              <a:buFontTx/>
              <a:buChar char="-"/>
            </a:pPr>
            <a:r>
              <a:rPr lang="es-ES_tradnl" sz="1600" dirty="0" smtClean="0"/>
              <a:t>Evaluaciones de impacto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4.- Selección de personal y contratación.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dirty="0" smtClean="0"/>
              <a:t>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7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Dictamen </a:t>
            </a:r>
            <a:r>
              <a:rPr lang="es-ES_tradnl" sz="1600" dirty="0"/>
              <a:t>2/2017 sobre tratamiento de datos en el trabajo, revela un conjunto de </a:t>
            </a:r>
            <a:r>
              <a:rPr lang="es-ES_tradnl" sz="1600" b="1" dirty="0"/>
              <a:t>nuevas herramientas informáticas</a:t>
            </a:r>
            <a:r>
              <a:rPr lang="es-ES_tradnl" sz="1600" dirty="0"/>
              <a:t> que permiten </a:t>
            </a:r>
            <a:r>
              <a:rPr lang="es-ES_tradnl" sz="1600" b="1" dirty="0"/>
              <a:t>  formas de control </a:t>
            </a:r>
            <a:r>
              <a:rPr lang="es-ES_tradnl" sz="1600" dirty="0"/>
              <a:t>hasta ahora desconocidas</a:t>
            </a:r>
            <a:r>
              <a:rPr lang="es-ES_tradnl" sz="1600" b="1" dirty="0"/>
              <a:t>,</a:t>
            </a:r>
            <a:r>
              <a:rPr lang="es-ES_tradnl" sz="1600" dirty="0"/>
              <a:t> potencialmente más intrusivas en la privacidad de los trabajadores y, algunas de ellas, por el volumen de datos que obtienen, </a:t>
            </a:r>
            <a:r>
              <a:rPr lang="es-ES_tradnl" sz="1600" b="1" dirty="0"/>
              <a:t>susceptibles de un tratamiento masivo de datos</a:t>
            </a:r>
            <a:r>
              <a:rPr lang="es-ES" sz="1600" dirty="0"/>
              <a:t> </a:t>
            </a:r>
            <a:endParaRPr lang="es-ES" sz="1600" dirty="0" smtClean="0"/>
          </a:p>
          <a:p>
            <a:pPr marL="0" indent="0">
              <a:buNone/>
            </a:pPr>
            <a:endParaRPr lang="es-ES" sz="1600" dirty="0" smtClean="0"/>
          </a:p>
          <a:p>
            <a:r>
              <a:rPr lang="es-ES_tradnl" sz="1600" b="1" u="sng" dirty="0"/>
              <a:t>DLP</a:t>
            </a:r>
            <a:r>
              <a:rPr lang="es-ES_tradnl" sz="1600" b="1" u="sng" dirty="0" smtClean="0"/>
              <a:t>: </a:t>
            </a:r>
            <a:r>
              <a:rPr lang="es-ES_tradnl" sz="1600" b="1" i="1" u="sng" dirty="0" smtClean="0"/>
              <a:t>data </a:t>
            </a:r>
            <a:r>
              <a:rPr lang="es-ES_tradnl" sz="1600" b="1" i="1" u="sng" dirty="0" err="1" smtClean="0"/>
              <a:t>loss</a:t>
            </a:r>
            <a:r>
              <a:rPr lang="es-ES_tradnl" sz="1600" b="1" i="1" u="sng" dirty="0" smtClean="0"/>
              <a:t> </a:t>
            </a:r>
            <a:r>
              <a:rPr lang="es-ES_tradnl" sz="1600" b="1" i="1" u="sng" dirty="0" err="1" smtClean="0"/>
              <a:t>prevention</a:t>
            </a:r>
            <a:endParaRPr lang="es-ES" sz="1600" i="1" dirty="0"/>
          </a:p>
          <a:p>
            <a:r>
              <a:rPr lang="es-ES_tradnl" sz="1600" b="1" u="sng" dirty="0"/>
              <a:t>UTM</a:t>
            </a:r>
            <a:r>
              <a:rPr lang="es-ES_tradnl" sz="1600" b="1" u="sng" dirty="0" smtClean="0"/>
              <a:t>: </a:t>
            </a:r>
            <a:r>
              <a:rPr lang="es-ES_tradnl" sz="1600" b="1" i="1" u="sng" dirty="0" err="1" smtClean="0"/>
              <a:t>unified</a:t>
            </a:r>
            <a:r>
              <a:rPr lang="es-ES_tradnl" sz="1600" b="1" i="1" u="sng" dirty="0" smtClean="0"/>
              <a:t> </a:t>
            </a:r>
            <a:r>
              <a:rPr lang="es-ES_tradnl" sz="1600" b="1" i="1" u="sng" dirty="0" err="1" smtClean="0"/>
              <a:t>threat</a:t>
            </a:r>
            <a:r>
              <a:rPr lang="es-ES_tradnl" sz="1600" b="1" i="1" u="sng" dirty="0" smtClean="0"/>
              <a:t> </a:t>
            </a:r>
            <a:r>
              <a:rPr lang="es-ES_tradnl" sz="1600" b="1" i="1" u="sng" dirty="0" err="1" smtClean="0"/>
              <a:t>prevention</a:t>
            </a:r>
            <a:endParaRPr lang="es-ES" sz="1600" i="1" dirty="0"/>
          </a:p>
          <a:p>
            <a:r>
              <a:rPr lang="es-ES_tradnl" sz="1600" b="1" u="sng" dirty="0" err="1"/>
              <a:t>eDiscovery</a:t>
            </a:r>
            <a:r>
              <a:rPr lang="es-ES_tradnl" sz="1600" b="1" u="sng" dirty="0" smtClean="0"/>
              <a:t>: </a:t>
            </a:r>
            <a:r>
              <a:rPr lang="es-ES_tradnl" sz="1600" b="1" i="1" u="sng" dirty="0" smtClean="0"/>
              <a:t>datos para prueba</a:t>
            </a:r>
          </a:p>
          <a:p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-  </a:t>
            </a:r>
            <a:r>
              <a:rPr lang="es-ES_tradnl" sz="1600" b="1" dirty="0"/>
              <a:t>El control de los dispositivos personales</a:t>
            </a:r>
            <a:r>
              <a:rPr lang="es-ES_tradnl" sz="1600" dirty="0"/>
              <a:t> </a:t>
            </a:r>
            <a:endParaRPr lang="es-ES" sz="1600" dirty="0"/>
          </a:p>
          <a:p>
            <a:pPr>
              <a:buFontTx/>
              <a:buChar char="-"/>
            </a:pPr>
            <a:r>
              <a:rPr lang="es-ES_tradnl" sz="1600" b="1" dirty="0" smtClean="0"/>
              <a:t>El </a:t>
            </a:r>
            <a:r>
              <a:rPr lang="es-ES_tradnl" sz="1600" b="1" dirty="0"/>
              <a:t>uso de dispositivos </a:t>
            </a:r>
            <a:r>
              <a:rPr lang="es-ES_tradnl" sz="1600" b="1" dirty="0" err="1"/>
              <a:t>ponibles</a:t>
            </a:r>
            <a:r>
              <a:rPr lang="es-ES_tradnl" sz="1600" b="1" dirty="0"/>
              <a:t> (</a:t>
            </a:r>
            <a:r>
              <a:rPr lang="es-ES_tradnl" sz="1600" b="1" i="1" dirty="0" err="1"/>
              <a:t>wearebles</a:t>
            </a:r>
            <a:r>
              <a:rPr lang="es-ES_tradnl" sz="1600" dirty="0"/>
              <a:t>) </a:t>
            </a:r>
            <a:endParaRPr lang="es-ES_tradnl" sz="1600" dirty="0" smtClean="0"/>
          </a:p>
          <a:p>
            <a:pPr>
              <a:buFontTx/>
              <a:buChar char="-"/>
            </a:pPr>
            <a:r>
              <a:rPr lang="es-ES_tradnl" sz="1600" dirty="0" smtClean="0"/>
              <a:t>La base será generalmente un interés legítimo </a:t>
            </a:r>
          </a:p>
          <a:p>
            <a:pPr>
              <a:buFontTx/>
              <a:buChar char="-"/>
            </a:pPr>
            <a:r>
              <a:rPr lang="es-ES_tradnl" sz="1600" dirty="0" smtClean="0"/>
              <a:t>El instrumento ineludible: la EIPD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5</a:t>
            </a:r>
            <a:r>
              <a:rPr lang="es-ES_tradnl" sz="2800" dirty="0" smtClean="0"/>
              <a:t>.</a:t>
            </a:r>
            <a:r>
              <a:rPr lang="es-ES_tradnl" sz="2800" dirty="0"/>
              <a:t>- La vigilancia del uso de las TIC en el lugar de </a:t>
            </a:r>
            <a:r>
              <a:rPr lang="es-ES_tradnl" sz="2800" dirty="0" smtClean="0"/>
              <a:t>trabajo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741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b="1" dirty="0" smtClean="0"/>
              <a:t>1</a:t>
            </a:r>
            <a:r>
              <a:rPr lang="es-ES_tradnl" sz="1600" b="1" dirty="0"/>
              <a:t>) La observación del trabajo a domicilio y </a:t>
            </a:r>
            <a:r>
              <a:rPr lang="es-ES_tradnl" sz="1600" b="1" dirty="0" smtClean="0"/>
              <a:t>remoto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_tradnl" sz="1600" b="1" dirty="0"/>
              <a:t>2) La utilización del propio dispositivo del </a:t>
            </a:r>
            <a:r>
              <a:rPr lang="es-ES_tradnl" sz="1600" b="1" dirty="0" smtClean="0"/>
              <a:t>trabajador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_tradnl" sz="1600" b="1" dirty="0"/>
              <a:t>3) La gestión de dispositivos móviles (</a:t>
            </a:r>
            <a:r>
              <a:rPr lang="es-ES_tradnl" sz="1600" b="1" dirty="0" err="1"/>
              <a:t>Movile</a:t>
            </a:r>
            <a:r>
              <a:rPr lang="es-ES_tradnl" sz="1600" b="1" dirty="0"/>
              <a:t> </a:t>
            </a:r>
            <a:r>
              <a:rPr lang="es-ES_tradnl" sz="1600" b="1" dirty="0" err="1"/>
              <a:t>Device</a:t>
            </a:r>
            <a:r>
              <a:rPr lang="es-ES_tradnl" sz="1600" b="1" dirty="0"/>
              <a:t> </a:t>
            </a:r>
            <a:r>
              <a:rPr lang="es-ES_tradnl" sz="1600" b="1" dirty="0" err="1"/>
              <a:t>Managment</a:t>
            </a:r>
            <a:r>
              <a:rPr lang="es-ES_tradnl" sz="1600" b="1" dirty="0" smtClean="0"/>
              <a:t>)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_tradnl" sz="1600" b="1" dirty="0"/>
              <a:t>4) Los "</a:t>
            </a:r>
            <a:r>
              <a:rPr lang="es-ES_tradnl" sz="1600" b="1" dirty="0" err="1"/>
              <a:t>wearebles</a:t>
            </a:r>
            <a:r>
              <a:rPr lang="es-ES_tradnl" sz="1600" b="1" dirty="0"/>
              <a:t>" o dispositivos </a:t>
            </a:r>
            <a:r>
              <a:rPr lang="es-ES_tradnl" sz="1600" b="1" dirty="0" err="1"/>
              <a:t>ponibles</a:t>
            </a:r>
            <a:r>
              <a:rPr lang="es-ES_tradnl" sz="1600" b="1" dirty="0"/>
              <a:t> (datos sobre salud)</a:t>
            </a:r>
            <a:endParaRPr lang="es-ES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6.- La observación del uso de las TIC fuera del lugar de </a:t>
            </a:r>
            <a:r>
              <a:rPr lang="es-ES_tradnl" sz="2800" dirty="0" smtClean="0"/>
              <a:t>trabajo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06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r>
              <a:rPr lang="es-ES_tradnl" sz="1600" dirty="0"/>
              <a:t>STJUE 19 de junio de 2014. Caso </a:t>
            </a:r>
            <a:r>
              <a:rPr lang="es-ES_tradnl" sz="1600" dirty="0" err="1"/>
              <a:t>Pharmacontinente</a:t>
            </a:r>
            <a:r>
              <a:rPr lang="es-ES_tradnl" sz="1600" dirty="0"/>
              <a:t> vs Salud e Higiene y Otros. (francés), Asunto C-683/</a:t>
            </a:r>
            <a:r>
              <a:rPr lang="es-ES_tradnl" sz="1600" dirty="0" smtClean="0"/>
              <a:t>13): los registros de entrada y salida son datos personales</a:t>
            </a:r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Control de acceso por huella dactilar: son datos biométricos (art.9 RGPD).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7.- El empleo del tiempo y la presencia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dirty="0" smtClean="0"/>
              <a:t>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258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/>
          </a:p>
          <a:p>
            <a:pPr>
              <a:buFontTx/>
              <a:buChar char="-"/>
            </a:pPr>
            <a:r>
              <a:rPr lang="es-ES_tradnl" sz="1600" dirty="0" smtClean="0"/>
              <a:t>Cuestión polémica </a:t>
            </a:r>
          </a:p>
          <a:p>
            <a:pPr marL="0" indent="0">
              <a:buNone/>
            </a:pPr>
            <a:endParaRPr lang="es-ES_tradnl" sz="1600" dirty="0" smtClean="0"/>
          </a:p>
          <a:p>
            <a:pPr>
              <a:buFontTx/>
              <a:buChar char="-"/>
            </a:pPr>
            <a:r>
              <a:rPr lang="es-ES_tradnl" sz="1600" dirty="0" smtClean="0"/>
              <a:t>Art. 22 Proyecto de LOPD.</a:t>
            </a:r>
          </a:p>
          <a:p>
            <a:pPr marL="0" indent="0">
              <a:buNone/>
            </a:pPr>
            <a:endParaRPr lang="es-ES_tradnl" sz="1600" dirty="0" smtClean="0"/>
          </a:p>
          <a:p>
            <a:pPr>
              <a:buFontTx/>
              <a:buChar char="-"/>
            </a:pPr>
            <a:endParaRPr lang="es-ES_tradnl" sz="1600" dirty="0" smtClean="0"/>
          </a:p>
          <a:p>
            <a:pPr>
              <a:buFontTx/>
              <a:buChar char="-"/>
            </a:pPr>
            <a:r>
              <a:rPr lang="es-ES_tradnl" sz="1600" dirty="0" smtClean="0"/>
              <a:t>A la espera de la STEDH Gran Sala en el Caso </a:t>
            </a:r>
            <a:r>
              <a:rPr lang="es-ES_tradnl" sz="1600" dirty="0" err="1" smtClean="0"/>
              <a:t>Ribalta</a:t>
            </a:r>
            <a:r>
              <a:rPr lang="es-ES_tradnl" sz="1600" dirty="0" smtClean="0"/>
              <a:t> y otros c. España</a:t>
            </a:r>
          </a:p>
          <a:p>
            <a:pPr>
              <a:buFontTx/>
              <a:buChar char="-"/>
            </a:pPr>
            <a:endParaRPr lang="es-ES_tradnl" sz="1600" dirty="0" smtClean="0"/>
          </a:p>
          <a:p>
            <a:pPr>
              <a:buFontTx/>
              <a:buChar char="-"/>
            </a:pPr>
            <a:endParaRPr lang="es-ES_tradnl" sz="1600" dirty="0"/>
          </a:p>
          <a:p>
            <a:pPr>
              <a:buFontTx/>
              <a:buChar char="-"/>
            </a:pPr>
            <a:r>
              <a:rPr lang="es-ES_tradnl" sz="1600" dirty="0" smtClean="0"/>
              <a:t>No lícitos: programas de reconocimiento de expresiones faciales (contraste con Casino La Toja STC 98/00)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8.- </a:t>
            </a:r>
            <a:r>
              <a:rPr lang="es-ES_tradnl" sz="2800" dirty="0" smtClean="0"/>
              <a:t>Sistemas de vídeo vigilancia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dirty="0" smtClean="0"/>
              <a:t>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166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El  </a:t>
            </a:r>
            <a:r>
              <a:rPr lang="es-ES_tradnl" sz="1600" dirty="0"/>
              <a:t>Dictamen 13/2011 sobre los servicios de </a:t>
            </a:r>
            <a:r>
              <a:rPr lang="es-ES_tradnl" sz="1600" dirty="0" err="1"/>
              <a:t>geolocalización</a:t>
            </a:r>
            <a:r>
              <a:rPr lang="es-ES_tradnl" sz="1600" dirty="0"/>
              <a:t> en los dispositivos móviles inteligentes  del GT29, recuerda </a:t>
            </a:r>
            <a:r>
              <a:rPr lang="es-ES_tradnl" sz="1600" dirty="0" smtClean="0"/>
              <a:t>que: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r>
              <a:rPr lang="es-ES_tradnl" sz="1600" dirty="0"/>
              <a:t>«</a:t>
            </a:r>
            <a:r>
              <a:rPr lang="es-ES_tradnl" sz="1600" b="1" i="1" dirty="0"/>
              <a:t>Los dispositivos de seguimiento de vehículos no son dispositivos para la localización de trabajadores</a:t>
            </a:r>
            <a:r>
              <a:rPr lang="es-ES_tradnl" sz="1600" dirty="0"/>
              <a:t>, </a:t>
            </a:r>
            <a:r>
              <a:rPr lang="es-ES_tradnl" sz="1600" b="1" i="1" dirty="0"/>
              <a:t>ya que su función es hacer un seguimiento o vigilar la ubicación de los vehículos en que estén instalados</a:t>
            </a:r>
            <a:r>
              <a:rPr lang="es-ES_tradnl" sz="1600" dirty="0"/>
              <a:t>. </a:t>
            </a:r>
            <a:r>
              <a:rPr lang="es-ES_tradnl" sz="1600" i="1" dirty="0"/>
              <a:t>Los empresarios no deben considerarlos como dispositivos para seguir o el comportamiento o el paradero de los conductores o de otro tipo de personal, por ejemplo, mediante el envío de alertas relacionadas con la velocidad del vehículo</a:t>
            </a:r>
            <a:r>
              <a:rPr lang="es-ES_tradnl" sz="1600" dirty="0"/>
              <a:t>».</a:t>
            </a:r>
            <a:endParaRPr lang="es-ES" sz="1600" dirty="0"/>
          </a:p>
          <a:p>
            <a:pPr marL="0" indent="0">
              <a:buNone/>
            </a:pPr>
            <a:endParaRPr lang="es-ES_tradnl" sz="1600" b="1" dirty="0" smtClean="0"/>
          </a:p>
          <a:p>
            <a:pPr marL="0" indent="0">
              <a:buNone/>
            </a:pPr>
            <a:r>
              <a:rPr lang="es-ES_tradnl" sz="1600" b="1" dirty="0"/>
              <a:t>-</a:t>
            </a:r>
            <a:r>
              <a:rPr lang="es-ES_tradnl" sz="1600" b="1" dirty="0" smtClean="0"/>
              <a:t>Informe </a:t>
            </a:r>
            <a:r>
              <a:rPr lang="es-ES_tradnl" sz="1600" b="1" dirty="0"/>
              <a:t>193/2008</a:t>
            </a:r>
            <a:r>
              <a:rPr lang="es-ES" sz="1600" dirty="0"/>
              <a:t> </a:t>
            </a:r>
            <a:r>
              <a:rPr lang="es-ES" sz="1600" dirty="0" smtClean="0"/>
              <a:t>AEPD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" sz="1600" b="1" dirty="0"/>
              <a:t>-</a:t>
            </a:r>
            <a:r>
              <a:rPr lang="es-ES" sz="1600" b="1" dirty="0" smtClean="0"/>
              <a:t>STEDH </a:t>
            </a:r>
            <a:r>
              <a:rPr lang="es-ES" sz="1600" b="1" dirty="0"/>
              <a:t>de 2 de septiembre de </a:t>
            </a:r>
            <a:r>
              <a:rPr lang="es-ES" sz="1600" b="1" dirty="0" smtClean="0"/>
              <a:t>2010;  </a:t>
            </a:r>
            <a:r>
              <a:rPr lang="es-ES" sz="1600" b="1" dirty="0"/>
              <a:t>caso </a:t>
            </a:r>
            <a:r>
              <a:rPr lang="es-ES" sz="1600" b="1" i="1" dirty="0" err="1"/>
              <a:t>Uzun</a:t>
            </a:r>
            <a:r>
              <a:rPr lang="es-ES" sz="1600" b="1" i="1" dirty="0"/>
              <a:t> contra Alemania</a:t>
            </a:r>
            <a:r>
              <a:rPr lang="es-ES" sz="1600" dirty="0"/>
              <a:t> </a:t>
            </a:r>
            <a:endParaRPr lang="es-ES" sz="1600" dirty="0" smtClean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/>
              <a:t>9.- Vehículos utilizados por los </a:t>
            </a:r>
            <a:r>
              <a:rPr lang="es-ES_tradnl" sz="2800" dirty="0" smtClean="0"/>
              <a:t>trabajadores 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dirty="0" smtClean="0"/>
              <a:t> 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629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r>
              <a:rPr lang="es-ES_tradnl" sz="1600" dirty="0"/>
              <a:t>En los tratamientos masivos de datos que impliquen transferencias internacionales de los mismos, hay que tener en cuenta las garantías que establece el nuevo RGPD en sus arts. 45 y 46 .</a:t>
            </a:r>
            <a:endParaRPr lang="es-ES" sz="1600" dirty="0"/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r>
              <a:rPr lang="es-ES_tradnl" sz="1600" dirty="0" smtClean="0"/>
              <a:t>Puerto seguro/Puerto no seguro</a:t>
            </a:r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Información, EIPD y medidas de seguridad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 smtClean="0"/>
              <a:t>10.-Transferencias </a:t>
            </a:r>
            <a:r>
              <a:rPr lang="es-ES_tradnl" sz="2800" dirty="0"/>
              <a:t>internacionales de datos de recursos humanos y otros datos de </a:t>
            </a:r>
            <a:r>
              <a:rPr lang="es-ES_tradnl" sz="2800" dirty="0" smtClean="0"/>
              <a:t>trabajadores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906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878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  </a:t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</a:rPr>
              <a:t>V. </a:t>
            </a:r>
            <a:r>
              <a:rPr lang="es-ES_tradnl" sz="3200" dirty="0"/>
              <a:t>REPRESENTACIÓN SINDICAL Y TRATAMIENTO DE DATOS</a:t>
            </a:r>
            <a:r>
              <a:rPr lang="es-ES" sz="3200" dirty="0" smtClean="0">
                <a:effectLst/>
              </a:rPr>
              <a:t> 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400" y="241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0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 </a:t>
            </a:r>
            <a:endParaRPr lang="es-ES_tradnl" sz="1600" dirty="0"/>
          </a:p>
          <a:p>
            <a:pPr marL="0" indent="0" algn="just">
              <a:buNone/>
            </a:pPr>
            <a:r>
              <a:rPr lang="es-ES_tradnl" sz="1600" b="1" u="sng" dirty="0"/>
              <a:t>Representación de los trabajadores y representación sindical como titulares de los derechos de información y consulta</a:t>
            </a:r>
            <a:endParaRPr lang="es-ES" sz="1600" dirty="0"/>
          </a:p>
          <a:p>
            <a:pPr marL="0" indent="0" algn="just">
              <a:buNone/>
            </a:pPr>
            <a:r>
              <a:rPr lang="es-ES_tradnl" sz="1600" dirty="0" smtClean="0"/>
              <a:t>ART.64.5 ET: cambios en la organización del trabajo y contratos de trabajo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r>
              <a:rPr lang="es-ES_tradnl" sz="1600" dirty="0" smtClean="0"/>
              <a:t>ART.64.5 f): sistemas de organización y control de trabajo, estudios de tiempos, establecimiento de sistemas de primas e </a:t>
            </a:r>
            <a:r>
              <a:rPr lang="es-ES_tradnl" sz="1600" dirty="0" err="1" smtClean="0"/>
              <a:t>cinventivos</a:t>
            </a:r>
            <a:r>
              <a:rPr lang="es-ES_tradnl" sz="1600" dirty="0" smtClean="0"/>
              <a:t> y valoración de puestos de trabajo. </a:t>
            </a:r>
          </a:p>
          <a:p>
            <a:pPr marL="0" indent="0" algn="just">
              <a:buNone/>
            </a:pPr>
            <a:endParaRPr lang="es-ES_tradnl" sz="1600" dirty="0"/>
          </a:p>
          <a:p>
            <a:pPr marL="0" indent="0" algn="just">
              <a:buNone/>
            </a:pPr>
            <a:r>
              <a:rPr lang="es-ES_tradnl" sz="1600" b="1" u="sng" dirty="0"/>
              <a:t>Representación de los trabajadores y representación sindical como responsables del tratamiento de datos.</a:t>
            </a:r>
            <a:endParaRPr lang="es-ES" sz="1600" dirty="0"/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REPRESENTACIÓN LEGAL Y SINDICAL Y TRATAMIENTO DE DATOS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179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600" dirty="0" smtClean="0"/>
              <a:t> </a:t>
            </a:r>
            <a:endParaRPr lang="es-ES" sz="1600" dirty="0"/>
          </a:p>
          <a:p>
            <a:pPr marL="0" indent="0">
              <a:buNone/>
            </a:pPr>
            <a:r>
              <a:rPr lang="es-ES_tradnl" sz="1600" dirty="0" smtClean="0"/>
              <a:t> </a:t>
            </a:r>
            <a:r>
              <a:rPr lang="es-ES_tradnl" sz="1600" dirty="0"/>
              <a:t>En los tratamientos masivos de datos que impliquen transferencias internacionales de los mismos, hay que tener en cuenta las garantías que establece el nuevo RGPD en sus arts. 45 y 46 .</a:t>
            </a:r>
            <a:endParaRPr lang="es-ES" sz="1600" dirty="0"/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r>
              <a:rPr lang="es-ES_tradnl" sz="1600" dirty="0" smtClean="0"/>
              <a:t>Puerto seguro/Puerto no seguro</a:t>
            </a:r>
          </a:p>
          <a:p>
            <a:pPr marL="0" indent="0">
              <a:buNone/>
            </a:pPr>
            <a:endParaRPr lang="es-ES_tradnl" sz="1600" dirty="0" smtClean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Información, EIPD y medidas de seguridad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2800" dirty="0" smtClean="0"/>
              <a:t>10.-Transferencias </a:t>
            </a:r>
            <a:r>
              <a:rPr lang="es-ES_tradnl" sz="2800" dirty="0"/>
              <a:t>internacionales de datos de recursos humanos y otros datos de </a:t>
            </a:r>
            <a:r>
              <a:rPr lang="es-ES_tradnl" sz="2800" dirty="0" smtClean="0"/>
              <a:t>trabajadores</a:t>
            </a:r>
            <a:endParaRPr lang="es-ES" sz="2800" dirty="0"/>
          </a:p>
        </p:txBody>
      </p:sp>
      <p:sp>
        <p:nvSpPr>
          <p:cNvPr id="4" name="Rectángulo 3"/>
          <p:cNvSpPr/>
          <p:nvPr/>
        </p:nvSpPr>
        <p:spPr>
          <a:xfrm>
            <a:off x="762000" y="9906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78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  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</a:rPr>
              <a:t>I.</a:t>
            </a:r>
            <a:r>
              <a:rPr lang="es-ES_tradnl" sz="3200" dirty="0" smtClean="0"/>
              <a:t>- </a:t>
            </a:r>
            <a:r>
              <a:rPr lang="es-ES_tradnl" sz="3200" dirty="0"/>
              <a:t>INTRODUCCIÓN</a:t>
            </a:r>
            <a:br>
              <a:rPr lang="es-ES_tradnl" sz="3200" dirty="0"/>
            </a:br>
            <a:r>
              <a:rPr lang="es-ES" sz="3200" dirty="0" smtClean="0">
                <a:effectLst/>
              </a:rPr>
              <a:t> 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400" y="241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603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152400" y="5105400"/>
            <a:ext cx="8098302" cy="762000"/>
          </a:xfrm>
        </p:spPr>
        <p:txBody>
          <a:bodyPr>
            <a:normAutofit/>
          </a:bodyPr>
          <a:lstStyle>
            <a:extLst/>
          </a:lstStyle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0" name="Rectangle 24"/>
          <p:cNvSpPr>
            <a:spLocks noGrp="1"/>
          </p:cNvSpPr>
          <p:nvPr>
            <p:ph type="title"/>
          </p:nvPr>
        </p:nvSpPr>
        <p:spPr>
          <a:xfrm>
            <a:off x="2209800" y="838200"/>
            <a:ext cx="6356839" cy="3886200"/>
          </a:xfrm>
        </p:spPr>
        <p:txBody>
          <a:bodyPr>
            <a:normAutofit/>
          </a:bodyPr>
          <a:lstStyle>
            <a:extLst/>
          </a:lstStyle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 .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 </a:t>
            </a:r>
            <a:br>
              <a:rPr lang="es-ES" sz="3200" dirty="0" smtClean="0"/>
            </a:br>
            <a:endParaRPr lang="es-ES" sz="3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7696200" y="3276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 flipH="1" flipV="1">
            <a:off x="3486666" y="2109232"/>
            <a:ext cx="4971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</a:t>
            </a:r>
            <a:endParaRPr lang="es-ES_tradnl" dirty="0"/>
          </a:p>
        </p:txBody>
      </p:sp>
      <p:pic>
        <p:nvPicPr>
          <p:cNvPr id="11" name="Image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4953000" cy="632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90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 </a:t>
            </a: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El Big Data en la Era digital: el oro de la economía digital</a:t>
            </a:r>
          </a:p>
          <a:p>
            <a:pPr algn="just">
              <a:buFontTx/>
              <a:buChar char="-"/>
            </a:pP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Incidencia potencial en cualquier fase de la relación laboral </a:t>
            </a:r>
          </a:p>
          <a:p>
            <a:pPr algn="just">
              <a:buFontTx/>
              <a:buChar char="-"/>
            </a:pP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Captación de datos y toma de decisiones</a:t>
            </a:r>
          </a:p>
          <a:p>
            <a:pPr algn="just">
              <a:buFontTx/>
              <a:buChar char="-"/>
            </a:pP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El extraño caso de Ibrahim </a:t>
            </a:r>
            <a:r>
              <a:rPr lang="es-ES_tradnl" sz="1600" dirty="0" err="1" smtClean="0"/>
              <a:t>Diallo</a:t>
            </a:r>
            <a:r>
              <a:rPr lang="es-ES_tradnl" sz="1600" dirty="0" smtClean="0"/>
              <a:t>: la primera persona despedida por una máquina.</a:t>
            </a:r>
          </a:p>
          <a:p>
            <a:pPr algn="just">
              <a:buFontTx/>
              <a:buChar char="-"/>
            </a:pP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El Derecho del Trabajo: su norte la dignidad; su función evitar que las personas sean tratadas como cosas. </a:t>
            </a:r>
          </a:p>
          <a:p>
            <a:pPr algn="just">
              <a:buFontTx/>
              <a:buChar char="-"/>
            </a:pPr>
            <a:endParaRPr lang="es-ES_tradnl" sz="1600" dirty="0"/>
          </a:p>
          <a:p>
            <a:pPr algn="just">
              <a:buFontTx/>
              <a:buChar char="-"/>
            </a:pPr>
            <a:r>
              <a:rPr lang="es-ES_tradnl" sz="1600" dirty="0" smtClean="0"/>
              <a:t>El DF a la Protección de Datos: El derecho a la dignidad digital. </a:t>
            </a:r>
          </a:p>
          <a:p>
            <a:pPr algn="just">
              <a:buFontTx/>
              <a:buChar char="-"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  INTRODUCCIÓN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035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  </a:t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</a:rPr>
              <a:t>II.</a:t>
            </a:r>
            <a:r>
              <a:rPr lang="es-ES_tradnl" sz="3200" dirty="0" smtClean="0"/>
              <a:t> </a:t>
            </a:r>
            <a:r>
              <a:rPr lang="es-ES_tradnl" sz="3200" dirty="0"/>
              <a:t>¿QUÉ ES EL TRATAMIENTO MASIVO DE DATOS?</a:t>
            </a:r>
            <a:br>
              <a:rPr lang="es-ES_tradnl" sz="3200" dirty="0"/>
            </a:br>
            <a:r>
              <a:rPr lang="es-ES" sz="3200" dirty="0" smtClean="0">
                <a:effectLst/>
              </a:rPr>
              <a:t>  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400" y="241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0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8288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 </a:t>
            </a:r>
          </a:p>
          <a:p>
            <a:pPr marL="0" indent="0" algn="just">
              <a:buNone/>
            </a:pPr>
            <a:r>
              <a:rPr lang="es-ES_tradnl" sz="1600" dirty="0" smtClean="0"/>
              <a:t>BID DATA = conjunto </a:t>
            </a:r>
            <a:r>
              <a:rPr lang="es-ES_tradnl" sz="1600" dirty="0"/>
              <a:t>de tecnologías que permiten tratar cantidades masivas de datos procedentes de diversas fuentes con el objetivo de poder otorgarles una utilidad que proporcione valor</a:t>
            </a:r>
            <a:r>
              <a:rPr lang="es-ES" sz="1600" dirty="0"/>
              <a:t> </a:t>
            </a:r>
            <a:endParaRPr lang="es-ES" sz="1600" dirty="0" smtClean="0"/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r>
              <a:rPr lang="es-ES" sz="1600" dirty="0" smtClean="0"/>
              <a:t>CARACTERÍSTICAS:</a:t>
            </a:r>
          </a:p>
          <a:p>
            <a:pPr marL="0" indent="0" algn="just">
              <a:buNone/>
            </a:pPr>
            <a:r>
              <a:rPr lang="es-ES" sz="1600" dirty="0" smtClean="0"/>
              <a:t>Volumen: </a:t>
            </a:r>
            <a:r>
              <a:rPr lang="es-ES" sz="1600" dirty="0" err="1" smtClean="0"/>
              <a:t>petabytes</a:t>
            </a:r>
            <a:endParaRPr lang="es-ES" sz="1600" dirty="0" smtClean="0"/>
          </a:p>
          <a:p>
            <a:pPr marL="0" indent="0" algn="just">
              <a:buNone/>
            </a:pPr>
            <a:r>
              <a:rPr lang="es-ES" sz="1600" dirty="0" smtClean="0"/>
              <a:t>Variedad: estructurados, </a:t>
            </a:r>
            <a:r>
              <a:rPr lang="es-ES" sz="1600" dirty="0" err="1" smtClean="0"/>
              <a:t>semi</a:t>
            </a:r>
            <a:r>
              <a:rPr lang="es-ES" sz="1600" dirty="0" smtClean="0"/>
              <a:t> estructurados, desestructurados</a:t>
            </a:r>
          </a:p>
          <a:p>
            <a:pPr marL="0" indent="0" algn="just">
              <a:buNone/>
            </a:pPr>
            <a:r>
              <a:rPr lang="es-ES" sz="1600" dirty="0" smtClean="0"/>
              <a:t>Velocidad: captura a tiempo real</a:t>
            </a:r>
          </a:p>
          <a:p>
            <a:pPr marL="0" indent="0" algn="just">
              <a:buNone/>
            </a:pPr>
            <a:r>
              <a:rPr lang="es-ES" sz="1600" dirty="0" smtClean="0"/>
              <a:t>Veracidad; </a:t>
            </a:r>
            <a:r>
              <a:rPr lang="es-ES" sz="1600" dirty="0"/>
              <a:t> </a:t>
            </a:r>
            <a:r>
              <a:rPr lang="es-ES" sz="1600" dirty="0" smtClean="0"/>
              <a:t>Variabilidad; Valor: es la finalidad</a:t>
            </a: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r>
              <a:rPr lang="es-ES_tradnl" sz="1600" dirty="0" smtClean="0"/>
              <a:t>RIESGOS: la dictadura de los datos, el uso discriminatorio, la cosificación de las personas. </a:t>
            </a: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dirty="0" smtClean="0"/>
              <a:t> ¿Qué es el Big Data?</a:t>
            </a:r>
          </a:p>
        </p:txBody>
      </p:sp>
    </p:spTree>
    <p:extLst>
      <p:ext uri="{BB962C8B-B14F-4D97-AF65-F5344CB8AC3E}">
        <p14:creationId xmlns:p14="http://schemas.microsoft.com/office/powerpoint/2010/main" val="68179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  </a:t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>
                <a:effectLst/>
              </a:rPr>
              <a:t>I</a:t>
            </a:r>
            <a:r>
              <a:rPr lang="es-ES_tradnl" sz="3200" dirty="0" smtClean="0"/>
              <a:t>II.</a:t>
            </a:r>
            <a:r>
              <a:rPr lang="es-ES_tradnl" sz="3200" dirty="0"/>
              <a:t>- ¿QUÉ TIPO DE ANÁLISIS DE DATOS Y DE TOMA DE DECISIONES SON LÍCITOS?</a:t>
            </a:r>
            <a:br>
              <a:rPr lang="es-ES_tradnl" sz="3200" dirty="0"/>
            </a:br>
            <a:r>
              <a:rPr lang="es-ES" sz="3200" dirty="0" smtClean="0">
                <a:effectLst/>
              </a:rPr>
              <a:t> 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400" y="241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0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3.1</a:t>
            </a:r>
            <a:r>
              <a:rPr lang="es-ES_tradnl" dirty="0"/>
              <a:t>.- El derecho fundamental a la protección de datos</a:t>
            </a:r>
            <a:endParaRPr lang="es-ES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3.2</a:t>
            </a:r>
            <a:r>
              <a:rPr lang="es-ES_tradnl" dirty="0"/>
              <a:t>.- El régimen jurídico del "</a:t>
            </a:r>
            <a:r>
              <a:rPr lang="es-ES_tradnl" dirty="0" err="1"/>
              <a:t>big</a:t>
            </a:r>
            <a:r>
              <a:rPr lang="es-ES_tradnl" dirty="0"/>
              <a:t> data" en el nuevo Reglamento 679/2016 (RGPD)</a:t>
            </a:r>
            <a:endParaRPr lang="es-ES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3.3</a:t>
            </a:r>
            <a:r>
              <a:rPr lang="es-ES_tradnl" dirty="0"/>
              <a:t>.- Análisis y toma de decisiones lícitos en contexto de Big data conforme a la normativa </a:t>
            </a:r>
            <a:r>
              <a:rPr lang="es-ES_tradnl" dirty="0" smtClean="0"/>
              <a:t>vigente.</a:t>
            </a:r>
            <a:endParaRPr lang="es-ES" dirty="0"/>
          </a:p>
          <a:p>
            <a:pPr marL="457200" indent="-457200">
              <a:buAutoNum type="alphaLcParenR"/>
            </a:pPr>
            <a:r>
              <a:rPr lang="es-ES_tradnl" dirty="0" smtClean="0"/>
              <a:t>Las </a:t>
            </a:r>
            <a:r>
              <a:rPr lang="es-ES_tradnl" dirty="0"/>
              <a:t>Fases del Big Data:  Fase prospectiva y  Fase de aplicación. Medidas a adoptar en cada una de </a:t>
            </a:r>
            <a:r>
              <a:rPr lang="es-ES_tradnl" dirty="0" smtClean="0"/>
              <a:t>ellas.</a:t>
            </a:r>
            <a:endParaRPr lang="es-ES" dirty="0"/>
          </a:p>
          <a:p>
            <a:pPr marL="457200" indent="-457200">
              <a:buAutoNum type="alphaLcParenR"/>
            </a:pPr>
            <a:r>
              <a:rPr lang="es-ES_tradnl" dirty="0" smtClean="0"/>
              <a:t>Licitud </a:t>
            </a:r>
            <a:r>
              <a:rPr lang="es-ES_tradnl" dirty="0"/>
              <a:t>del tratamiento masivo de datos. Bases </a:t>
            </a:r>
            <a:r>
              <a:rPr lang="es-ES_tradnl" dirty="0" smtClean="0"/>
              <a:t>jurídicas</a:t>
            </a:r>
            <a:endParaRPr lang="es-ES" dirty="0"/>
          </a:p>
          <a:p>
            <a:pPr marL="457200" indent="-457200">
              <a:buAutoNum type="alphaLcParenR"/>
            </a:pPr>
            <a:r>
              <a:rPr lang="es-ES_tradnl" dirty="0" smtClean="0"/>
              <a:t>Régimen </a:t>
            </a:r>
            <a:r>
              <a:rPr lang="es-ES_tradnl" dirty="0"/>
              <a:t>del tratamiento masivo y garantía de los derechos de los interesados</a:t>
            </a:r>
            <a:endParaRPr lang="es-ES" dirty="0"/>
          </a:p>
          <a:p>
            <a:pPr marL="0" indent="0" algn="just">
              <a:buNone/>
            </a:pPr>
            <a:endParaRPr lang="es-ES" b="1" dirty="0"/>
          </a:p>
          <a:p>
            <a:pPr marL="0" indent="0">
              <a:buNone/>
            </a:pPr>
            <a:r>
              <a:rPr lang="es-ES_tradnl" b="1" dirty="0" smtClean="0"/>
              <a:t> </a:t>
            </a:r>
            <a:endParaRPr lang="es-ES" dirty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SUMARIO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45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1600" dirty="0" smtClean="0"/>
              <a:t>a</a:t>
            </a:r>
            <a:r>
              <a:rPr lang="es-ES_tradnl" sz="1600" dirty="0"/>
              <a:t>).-Origen y evolución</a:t>
            </a:r>
            <a:endParaRPr lang="es-ES" sz="1600" dirty="0"/>
          </a:p>
          <a:p>
            <a:pPr marL="0" indent="0">
              <a:buNone/>
            </a:pPr>
            <a:endParaRPr lang="es-ES_tradnl" sz="1600" dirty="0"/>
          </a:p>
          <a:p>
            <a:pPr>
              <a:buAutoNum type="alphaLcParenR" startAt="2"/>
            </a:pPr>
            <a:r>
              <a:rPr lang="es-ES_tradnl" sz="1600" dirty="0" smtClean="0"/>
              <a:t>Concepto </a:t>
            </a:r>
            <a:r>
              <a:rPr lang="es-ES_tradnl" sz="1600" dirty="0"/>
              <a:t>y </a:t>
            </a:r>
            <a:r>
              <a:rPr lang="es-ES_tradnl" sz="1600" dirty="0" smtClean="0"/>
              <a:t>caracteres: DF </a:t>
            </a:r>
            <a:r>
              <a:rPr lang="es-ES_tradnl" sz="1600" dirty="0"/>
              <a:t>, consistente en un </a:t>
            </a:r>
            <a:r>
              <a:rPr lang="es-ES_tradnl" sz="1600" b="1" dirty="0"/>
              <a:t>poder de </a:t>
            </a:r>
            <a:r>
              <a:rPr lang="es-ES_tradnl" sz="1600" b="1" dirty="0" err="1"/>
              <a:t>disposición</a:t>
            </a:r>
            <a:r>
              <a:rPr lang="es-ES_tradnl" sz="1600" b="1" dirty="0"/>
              <a:t> y de control sobre los datos personales que faculta a la persona para decidir cuáles de esos datos proporcionar a un tercero, sea el Estado o un particular, o cuales puede este tercero recabar, y que </a:t>
            </a:r>
            <a:r>
              <a:rPr lang="es-ES_tradnl" sz="1600" b="1" dirty="0" err="1"/>
              <a:t>también</a:t>
            </a:r>
            <a:r>
              <a:rPr lang="es-ES_tradnl" sz="1600" b="1" dirty="0"/>
              <a:t> permite al individuo saber </a:t>
            </a:r>
            <a:r>
              <a:rPr lang="es-ES_tradnl" sz="1600" b="1" dirty="0" err="1"/>
              <a:t>quién</a:t>
            </a:r>
            <a:r>
              <a:rPr lang="es-ES_tradnl" sz="1600" b="1" dirty="0"/>
              <a:t> posee esos datos personales y para qué, pudiendo oponerse a esa </a:t>
            </a:r>
            <a:r>
              <a:rPr lang="es-ES_tradnl" sz="1600" b="1" dirty="0" err="1"/>
              <a:t>posesión</a:t>
            </a:r>
            <a:r>
              <a:rPr lang="es-ES_tradnl" sz="1600" b="1" dirty="0"/>
              <a:t> o uso</a:t>
            </a:r>
            <a:r>
              <a:rPr lang="es-ES" sz="1600" dirty="0"/>
              <a:t> </a:t>
            </a:r>
            <a:endParaRPr lang="es-ES" sz="1600" dirty="0" smtClean="0"/>
          </a:p>
          <a:p>
            <a:pPr marL="0" indent="0">
              <a:buNone/>
            </a:pPr>
            <a:endParaRPr lang="es-ES" sz="1600" dirty="0"/>
          </a:p>
          <a:p>
            <a:pPr>
              <a:buAutoNum type="alphaLcParenR" startAt="2"/>
            </a:pPr>
            <a:r>
              <a:rPr lang="es-ES_tradnl" sz="1600" dirty="0" smtClean="0"/>
              <a:t>Contenido </a:t>
            </a:r>
            <a:r>
              <a:rPr lang="es-ES_tradnl" sz="1600" dirty="0"/>
              <a:t>esencial del </a:t>
            </a:r>
            <a:r>
              <a:rPr lang="es-ES_tradnl" sz="1600" dirty="0" smtClean="0"/>
              <a:t>DFPD: </a:t>
            </a:r>
            <a:r>
              <a:rPr lang="es-ES" sz="1600" b="1" dirty="0"/>
              <a:t>poderes de disposición y control sobre los datos </a:t>
            </a:r>
            <a:r>
              <a:rPr lang="es-ES" sz="1600" b="1" dirty="0" smtClean="0"/>
              <a:t>personales: la información como base del contenido esencial. 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" sz="1600" dirty="0" smtClean="0"/>
              <a:t>d</a:t>
            </a:r>
            <a:r>
              <a:rPr lang="es-ES" sz="1600" dirty="0"/>
              <a:t>).- </a:t>
            </a:r>
            <a:r>
              <a:rPr lang="es-ES" sz="1600" dirty="0" smtClean="0"/>
              <a:t>Límites: (art.23 RGPD) deben respetar el contenido esencial del DFPD.</a:t>
            </a:r>
            <a:endParaRPr lang="es-ES" sz="1600" dirty="0"/>
          </a:p>
          <a:p>
            <a:pPr marL="0" indent="0" algn="just">
              <a:buNone/>
            </a:pPr>
            <a:endParaRPr lang="es-ES_tradnl" sz="1600" dirty="0" smtClean="0"/>
          </a:p>
          <a:p>
            <a:pPr marL="0" indent="0" algn="just">
              <a:buNone/>
            </a:pPr>
            <a:endParaRPr lang="es-ES_tradnl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3.1</a:t>
            </a:r>
            <a:r>
              <a:rPr lang="es-ES_tradnl" dirty="0"/>
              <a:t>.- El derecho fundamental a la protección de </a:t>
            </a:r>
            <a:r>
              <a:rPr lang="es-ES_tradnl" dirty="0" smtClean="0"/>
              <a:t>datos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762000" y="9144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179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RESENTACIÓN[2018111608465560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2081</Words>
  <Application>Microsoft Office PowerPoint</Application>
  <PresentationFormat>Presentación en pantalla (4:3)</PresentationFormat>
  <Paragraphs>282</Paragraphs>
  <Slides>30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Calibri</vt:lpstr>
      <vt:lpstr>Trebuchet MS</vt:lpstr>
      <vt:lpstr>Concurso</vt:lpstr>
      <vt:lpstr> BIG DATA Y RELACIONES LABORALES    </vt:lpstr>
      <vt:lpstr>SUMARIO</vt:lpstr>
      <vt:lpstr>    I.- INTRODUCCIÓN  </vt:lpstr>
      <vt:lpstr>  INTRODUCCIÓN</vt:lpstr>
      <vt:lpstr>     II. ¿QUÉ ES EL TRATAMIENTO MASIVO DE DATOS?   </vt:lpstr>
      <vt:lpstr>  </vt:lpstr>
      <vt:lpstr>      III.- ¿QUÉ TIPO DE ANÁLISIS DE DATOS Y DE TOMA DE DECISIONES SON LÍCITOS?  </vt:lpstr>
      <vt:lpstr>SUMARIO</vt:lpstr>
      <vt:lpstr>          3.1.- El derecho fundamental a la protección de datos  </vt:lpstr>
      <vt:lpstr>3.2.- El régimen jurídico del “Big data" en el nuevo Reglamento 679/2016 (RGPD)  </vt:lpstr>
      <vt:lpstr>3.3.- Análisis y toma de decisiones lícitos en contexto de Big data conforme a la normativa vigente.  </vt:lpstr>
      <vt:lpstr>3.3.- Análisis y toma de decisiones lícitos en contexto de Big data conforme a la normativa vigente.  </vt:lpstr>
      <vt:lpstr>3.3.- Análisis y toma de decisiones lícitos en contexto de Big data conforme a la normativa vigente.  </vt:lpstr>
      <vt:lpstr>       IV. ¿QUÉ REPERCUSIONES TIENE EL TRATAMIENTO MASIVO DE DATOS EN LAS RELACIONES LABORALES</vt:lpstr>
      <vt:lpstr>REPERCUSIONES TIENE EL TRATAMIENTO MASIVO DE DATOS EN LAS RELACIONES LABORALES </vt:lpstr>
      <vt:lpstr> 1- Particularidades de la licitud del tratamiento en el ámbito laboral  </vt:lpstr>
      <vt:lpstr>2.- La necesaria regulación por el legislador y los interlocutores sociales: art.88 RGPD  </vt:lpstr>
      <vt:lpstr>3.- El diagrama de toma de decisiones empresarial en materia de implantación de tecnologías Big Data (1)</vt:lpstr>
      <vt:lpstr>3.- El diagrama de toma de decisiones empresarial en materia de implantación de tecnologías Big Data (2)</vt:lpstr>
      <vt:lpstr>4.- Selección de personal y contratación.  </vt:lpstr>
      <vt:lpstr>5.- La vigilancia del uso de las TIC en el lugar de trabajo </vt:lpstr>
      <vt:lpstr>6.- La observación del uso de las TIC fuera del lugar de trabajo </vt:lpstr>
      <vt:lpstr>7.- El empleo del tiempo y la presencia  </vt:lpstr>
      <vt:lpstr>8.- Sistemas de vídeo vigilancia  </vt:lpstr>
      <vt:lpstr>9.- Vehículos utilizados por los trabajadores   </vt:lpstr>
      <vt:lpstr>10.-Transferencias internacionales de datos de recursos humanos y otros datos de trabajadores</vt:lpstr>
      <vt:lpstr>     V. REPRESENTACIÓN SINDICAL Y TRATAMIENTO DE DATOS </vt:lpstr>
      <vt:lpstr>REPRESENTACIÓN LEGAL Y SINDICAL Y TRATAMIENTO DE DATOS  </vt:lpstr>
      <vt:lpstr>10.-Transferencias internacionales de datos de recursos humanos y otros datos de trabajadores</vt:lpstr>
      <vt:lpstr>    .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2018-11-16T07:46:56Z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3082</vt:i4>
  </property>
  <property fmtid="{D5CDD505-2E9C-101B-9397-08002B2CF9AE}" pid="3" name="_Version">
    <vt:lpwstr>12.0.4518</vt:lpwstr>
  </property>
</Properties>
</file>