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8"/>
  </p:notesMasterIdLst>
  <p:sldIdLst>
    <p:sldId id="256" r:id="rId2"/>
    <p:sldId id="283" r:id="rId3"/>
    <p:sldId id="284" r:id="rId4"/>
    <p:sldId id="257" r:id="rId5"/>
    <p:sldId id="262" r:id="rId6"/>
    <p:sldId id="290" r:id="rId7"/>
    <p:sldId id="273" r:id="rId8"/>
    <p:sldId id="291" r:id="rId9"/>
    <p:sldId id="292" r:id="rId10"/>
    <p:sldId id="293" r:id="rId11"/>
    <p:sldId id="294" r:id="rId12"/>
    <p:sldId id="295" r:id="rId13"/>
    <p:sldId id="288" r:id="rId14"/>
    <p:sldId id="296" r:id="rId15"/>
    <p:sldId id="286" r:id="rId16"/>
    <p:sldId id="282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LaRtUR7zbDs9pVPSxVrVvg==" hashData="l9RwHYm2GHAyjkNeHjnmWM4UVp/Ec+Y8bL5cbI2WQlKD9pNGjujnguIq1pzsu9hZqQpJ5EcymokMt9Z675lQG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89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D35AA3-6325-4477-943F-D59ED74C1FDC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9E51E16-D5FD-4D0C-9BF6-D40D1FBD2FAE}">
      <dgm:prSet phldrT="[Texto]" custT="1"/>
      <dgm:spPr/>
      <dgm:t>
        <a:bodyPr/>
        <a:lstStyle/>
        <a:p>
          <a:endParaRPr lang="es-ES" sz="2000" dirty="0" smtClean="0"/>
        </a:p>
      </dgm:t>
    </dgm:pt>
    <dgm:pt modelId="{8414A168-3DED-4C91-849F-A920D4D7CB1D}" type="parTrans" cxnId="{3F8DA768-2ADC-4E31-959A-0D776A96D6FD}">
      <dgm:prSet/>
      <dgm:spPr/>
      <dgm:t>
        <a:bodyPr/>
        <a:lstStyle/>
        <a:p>
          <a:endParaRPr lang="es-ES"/>
        </a:p>
      </dgm:t>
    </dgm:pt>
    <dgm:pt modelId="{EEA12FFB-26CA-43D9-B8F1-7ED30CE26C1A}" type="sibTrans" cxnId="{3F8DA768-2ADC-4E31-959A-0D776A96D6FD}">
      <dgm:prSet/>
      <dgm:spPr/>
      <dgm:t>
        <a:bodyPr/>
        <a:lstStyle/>
        <a:p>
          <a:endParaRPr lang="es-ES"/>
        </a:p>
      </dgm:t>
    </dgm:pt>
    <dgm:pt modelId="{3602A896-F6FF-498D-AB84-0481E0D37806}">
      <dgm:prSet phldrT="[Texto]"/>
      <dgm:spPr/>
      <dgm:t>
        <a:bodyPr/>
        <a:lstStyle/>
        <a:p>
          <a:r>
            <a:rPr lang="es-ES" dirty="0" smtClean="0"/>
            <a:t>2034</a:t>
          </a:r>
        </a:p>
        <a:p>
          <a:r>
            <a:rPr lang="es-ES" dirty="0" smtClean="0"/>
            <a:t>43.560 </a:t>
          </a:r>
        </a:p>
        <a:p>
          <a:r>
            <a:rPr lang="es-ES" dirty="0" smtClean="0"/>
            <a:t>Millones</a:t>
          </a:r>
          <a:endParaRPr lang="es-ES" dirty="0"/>
        </a:p>
      </dgm:t>
    </dgm:pt>
    <dgm:pt modelId="{301FBD25-4465-42CC-9039-BEBFB9101E5A}" type="parTrans" cxnId="{CCB63733-428B-47D9-B5F9-09AF9753E373}">
      <dgm:prSet/>
      <dgm:spPr/>
      <dgm:t>
        <a:bodyPr/>
        <a:lstStyle/>
        <a:p>
          <a:endParaRPr lang="es-ES"/>
        </a:p>
      </dgm:t>
    </dgm:pt>
    <dgm:pt modelId="{E902E19F-FBD0-4395-BAD6-3CFD9007008D}" type="sibTrans" cxnId="{CCB63733-428B-47D9-B5F9-09AF9753E373}">
      <dgm:prSet/>
      <dgm:spPr/>
      <dgm:t>
        <a:bodyPr/>
        <a:lstStyle/>
        <a:p>
          <a:endParaRPr lang="es-ES"/>
        </a:p>
      </dgm:t>
    </dgm:pt>
    <dgm:pt modelId="{83A5D099-DDF2-4720-9A90-54E10FF2AA9F}" type="pres">
      <dgm:prSet presAssocID="{57D35AA3-6325-4477-943F-D59ED74C1FDC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B07DBE9-2820-4924-80E2-165EA5DBCEA3}" type="pres">
      <dgm:prSet presAssocID="{57D35AA3-6325-4477-943F-D59ED74C1FDC}" presName="comp1" presStyleCnt="0"/>
      <dgm:spPr/>
    </dgm:pt>
    <dgm:pt modelId="{9B88CC0C-4F3F-40BD-A8C3-2614627EDC2F}" type="pres">
      <dgm:prSet presAssocID="{57D35AA3-6325-4477-943F-D59ED74C1FDC}" presName="circle1" presStyleLbl="node1" presStyleIdx="0" presStyleCnt="2" custLinFactNeighborX="40916" custLinFactNeighborY="-1403"/>
      <dgm:spPr/>
      <dgm:t>
        <a:bodyPr/>
        <a:lstStyle/>
        <a:p>
          <a:endParaRPr lang="es-ES"/>
        </a:p>
      </dgm:t>
    </dgm:pt>
    <dgm:pt modelId="{D283A8BA-7024-418F-8A8D-8D6BC21F91E3}" type="pres">
      <dgm:prSet presAssocID="{57D35AA3-6325-4477-943F-D59ED74C1FDC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1FC9B2-5F85-4F82-B32C-49ACDBBC9F21}" type="pres">
      <dgm:prSet presAssocID="{57D35AA3-6325-4477-943F-D59ED74C1FDC}" presName="comp2" presStyleCnt="0"/>
      <dgm:spPr/>
    </dgm:pt>
    <dgm:pt modelId="{206578BF-E581-4CFE-B2C5-0A3BA16DECD7}" type="pres">
      <dgm:prSet presAssocID="{57D35AA3-6325-4477-943F-D59ED74C1FDC}" presName="circle2" presStyleLbl="node1" presStyleIdx="1" presStyleCnt="2" custScaleX="52720" custScaleY="49088" custLinFactNeighborX="-81828" custLinFactNeighborY="28293"/>
      <dgm:spPr/>
      <dgm:t>
        <a:bodyPr/>
        <a:lstStyle/>
        <a:p>
          <a:endParaRPr lang="es-ES"/>
        </a:p>
      </dgm:t>
    </dgm:pt>
    <dgm:pt modelId="{637C6960-EEA1-431A-893D-46DB26422FCC}" type="pres">
      <dgm:prSet presAssocID="{57D35AA3-6325-4477-943F-D59ED74C1FDC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4BA10A2-0732-4865-ACE9-2726EFBC0A1F}" type="presOf" srcId="{D9E51E16-D5FD-4D0C-9BF6-D40D1FBD2FAE}" destId="{9B88CC0C-4F3F-40BD-A8C3-2614627EDC2F}" srcOrd="0" destOrd="0" presId="urn:microsoft.com/office/officeart/2005/8/layout/venn2"/>
    <dgm:cxn modelId="{520D48EB-B35F-4793-8639-41F53E85AA20}" type="presOf" srcId="{57D35AA3-6325-4477-943F-D59ED74C1FDC}" destId="{83A5D099-DDF2-4720-9A90-54E10FF2AA9F}" srcOrd="0" destOrd="0" presId="urn:microsoft.com/office/officeart/2005/8/layout/venn2"/>
    <dgm:cxn modelId="{14963EE9-4ED0-42F5-978C-C932E2926226}" type="presOf" srcId="{D9E51E16-D5FD-4D0C-9BF6-D40D1FBD2FAE}" destId="{D283A8BA-7024-418F-8A8D-8D6BC21F91E3}" srcOrd="1" destOrd="0" presId="urn:microsoft.com/office/officeart/2005/8/layout/venn2"/>
    <dgm:cxn modelId="{66D6A6F0-5CD6-4577-BFA2-93984EE47E73}" type="presOf" srcId="{3602A896-F6FF-498D-AB84-0481E0D37806}" destId="{637C6960-EEA1-431A-893D-46DB26422FCC}" srcOrd="1" destOrd="0" presId="urn:microsoft.com/office/officeart/2005/8/layout/venn2"/>
    <dgm:cxn modelId="{4A451091-EDC3-4B1F-9B87-F9F9E7502737}" type="presOf" srcId="{3602A896-F6FF-498D-AB84-0481E0D37806}" destId="{206578BF-E581-4CFE-B2C5-0A3BA16DECD7}" srcOrd="0" destOrd="0" presId="urn:microsoft.com/office/officeart/2005/8/layout/venn2"/>
    <dgm:cxn modelId="{3F8DA768-2ADC-4E31-959A-0D776A96D6FD}" srcId="{57D35AA3-6325-4477-943F-D59ED74C1FDC}" destId="{D9E51E16-D5FD-4D0C-9BF6-D40D1FBD2FAE}" srcOrd="0" destOrd="0" parTransId="{8414A168-3DED-4C91-849F-A920D4D7CB1D}" sibTransId="{EEA12FFB-26CA-43D9-B8F1-7ED30CE26C1A}"/>
    <dgm:cxn modelId="{CCB63733-428B-47D9-B5F9-09AF9753E373}" srcId="{57D35AA3-6325-4477-943F-D59ED74C1FDC}" destId="{3602A896-F6FF-498D-AB84-0481E0D37806}" srcOrd="1" destOrd="0" parTransId="{301FBD25-4465-42CC-9039-BEBFB9101E5A}" sibTransId="{E902E19F-FBD0-4395-BAD6-3CFD9007008D}"/>
    <dgm:cxn modelId="{F3145DB0-A38A-48CA-8CBC-959EF244AAB0}" type="presParOf" srcId="{83A5D099-DDF2-4720-9A90-54E10FF2AA9F}" destId="{8B07DBE9-2820-4924-80E2-165EA5DBCEA3}" srcOrd="0" destOrd="0" presId="urn:microsoft.com/office/officeart/2005/8/layout/venn2"/>
    <dgm:cxn modelId="{5BB0F50B-6173-4B34-B2E4-FBD33845F02F}" type="presParOf" srcId="{8B07DBE9-2820-4924-80E2-165EA5DBCEA3}" destId="{9B88CC0C-4F3F-40BD-A8C3-2614627EDC2F}" srcOrd="0" destOrd="0" presId="urn:microsoft.com/office/officeart/2005/8/layout/venn2"/>
    <dgm:cxn modelId="{002E0488-D171-4C1F-BD41-50EBBCB57364}" type="presParOf" srcId="{8B07DBE9-2820-4924-80E2-165EA5DBCEA3}" destId="{D283A8BA-7024-418F-8A8D-8D6BC21F91E3}" srcOrd="1" destOrd="0" presId="urn:microsoft.com/office/officeart/2005/8/layout/venn2"/>
    <dgm:cxn modelId="{ADD7A0F1-A723-42B6-98F9-605035610D6F}" type="presParOf" srcId="{83A5D099-DDF2-4720-9A90-54E10FF2AA9F}" destId="{151FC9B2-5F85-4F82-B32C-49ACDBBC9F21}" srcOrd="1" destOrd="0" presId="urn:microsoft.com/office/officeart/2005/8/layout/venn2"/>
    <dgm:cxn modelId="{8AF23E52-9F65-4A27-8158-61E2DCA7C981}" type="presParOf" srcId="{151FC9B2-5F85-4F82-B32C-49ACDBBC9F21}" destId="{206578BF-E581-4CFE-B2C5-0A3BA16DECD7}" srcOrd="0" destOrd="0" presId="urn:microsoft.com/office/officeart/2005/8/layout/venn2"/>
    <dgm:cxn modelId="{EB0A75F1-13DC-47F5-8243-F1819248E2DA}" type="presParOf" srcId="{151FC9B2-5F85-4F82-B32C-49ACDBBC9F21}" destId="{637C6960-EEA1-431A-893D-46DB26422FC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A945EB-FC83-4753-BAAB-A4911BE3678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311EA24-A5E1-4C0E-B154-997A9CF14101}">
      <dgm:prSet/>
      <dgm:spPr/>
      <dgm:t>
        <a:bodyPr/>
        <a:lstStyle/>
        <a:p>
          <a:pPr rtl="0"/>
          <a:r>
            <a:rPr lang="es-ES" dirty="0" smtClean="0"/>
            <a:t>Genérico</a:t>
          </a:r>
          <a:endParaRPr lang="es-ES" dirty="0"/>
        </a:p>
      </dgm:t>
    </dgm:pt>
    <dgm:pt modelId="{F3CCF185-0F04-4262-8A9D-B147A763C3E6}" type="parTrans" cxnId="{956E338A-9C08-42B3-B328-5CDCA7E4248C}">
      <dgm:prSet/>
      <dgm:spPr/>
      <dgm:t>
        <a:bodyPr/>
        <a:lstStyle/>
        <a:p>
          <a:endParaRPr lang="es-ES"/>
        </a:p>
      </dgm:t>
    </dgm:pt>
    <dgm:pt modelId="{733C9957-5C9C-4727-8CAE-11B8D9258F37}" type="sibTrans" cxnId="{956E338A-9C08-42B3-B328-5CDCA7E4248C}">
      <dgm:prSet/>
      <dgm:spPr/>
      <dgm:t>
        <a:bodyPr/>
        <a:lstStyle/>
        <a:p>
          <a:endParaRPr lang="es-ES"/>
        </a:p>
      </dgm:t>
    </dgm:pt>
    <dgm:pt modelId="{A17FA20C-5F2A-4C09-AA75-6A4F9DB8BEC5}">
      <dgm:prSet/>
      <dgm:spPr/>
      <dgm:t>
        <a:bodyPr/>
        <a:lstStyle/>
        <a:p>
          <a:r>
            <a:rPr lang="es-ES" dirty="0" smtClean="0"/>
            <a:t>Específico </a:t>
          </a:r>
          <a:endParaRPr lang="es-ES" dirty="0"/>
        </a:p>
      </dgm:t>
    </dgm:pt>
    <dgm:pt modelId="{407CD829-E8E3-45AE-8C71-94A739E49913}" type="parTrans" cxnId="{5D7B0E1D-8FD7-49F1-B714-84B31041A880}">
      <dgm:prSet/>
      <dgm:spPr/>
      <dgm:t>
        <a:bodyPr/>
        <a:lstStyle/>
        <a:p>
          <a:endParaRPr lang="es-ES"/>
        </a:p>
      </dgm:t>
    </dgm:pt>
    <dgm:pt modelId="{8227B07C-D384-400A-96BD-8C16AAAA9071}" type="sibTrans" cxnId="{5D7B0E1D-8FD7-49F1-B714-84B31041A880}">
      <dgm:prSet/>
      <dgm:spPr/>
      <dgm:t>
        <a:bodyPr/>
        <a:lstStyle/>
        <a:p>
          <a:endParaRPr lang="es-ES"/>
        </a:p>
      </dgm:t>
    </dgm:pt>
    <dgm:pt modelId="{CC68BCF6-4C7A-48F6-AB5E-E7EF292D73D6}" type="pres">
      <dgm:prSet presAssocID="{D0A945EB-FC83-4753-BAAB-A4911BE367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B2F33F5-3A8E-4414-8644-87F4C3D43CCC}" type="pres">
      <dgm:prSet presAssocID="{1311EA24-A5E1-4C0E-B154-997A9CF14101}" presName="parentText" presStyleLbl="node1" presStyleIdx="0" presStyleCnt="2" custLinFactY="250487" custLinFactNeighborX="-2058" custLinFactNeighborY="3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710382-C821-4EAA-BB01-56DD64D16FBF}" type="pres">
      <dgm:prSet presAssocID="{733C9957-5C9C-4727-8CAE-11B8D9258F37}" presName="spacer" presStyleCnt="0"/>
      <dgm:spPr/>
    </dgm:pt>
    <dgm:pt modelId="{C0FFF8F3-1A6E-4434-AF1B-7EA5B4FC5A7A}" type="pres">
      <dgm:prSet presAssocID="{A17FA20C-5F2A-4C09-AA75-6A4F9DB8BEC5}" presName="parentText" presStyleLbl="node1" presStyleIdx="1" presStyleCnt="2" custLinFactY="-219199" custLinFactNeighborX="-7143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8F713CC-624B-49E4-8F6A-12F9A5550A73}" type="presOf" srcId="{1311EA24-A5E1-4C0E-B154-997A9CF14101}" destId="{CB2F33F5-3A8E-4414-8644-87F4C3D43CCC}" srcOrd="0" destOrd="0" presId="urn:microsoft.com/office/officeart/2005/8/layout/vList2"/>
    <dgm:cxn modelId="{5D7B0E1D-8FD7-49F1-B714-84B31041A880}" srcId="{D0A945EB-FC83-4753-BAAB-A4911BE36782}" destId="{A17FA20C-5F2A-4C09-AA75-6A4F9DB8BEC5}" srcOrd="1" destOrd="0" parTransId="{407CD829-E8E3-45AE-8C71-94A739E49913}" sibTransId="{8227B07C-D384-400A-96BD-8C16AAAA9071}"/>
    <dgm:cxn modelId="{956E338A-9C08-42B3-B328-5CDCA7E4248C}" srcId="{D0A945EB-FC83-4753-BAAB-A4911BE36782}" destId="{1311EA24-A5E1-4C0E-B154-997A9CF14101}" srcOrd="0" destOrd="0" parTransId="{F3CCF185-0F04-4262-8A9D-B147A763C3E6}" sibTransId="{733C9957-5C9C-4727-8CAE-11B8D9258F37}"/>
    <dgm:cxn modelId="{A05EE9C3-037D-4764-93DC-191CB1558F43}" type="presOf" srcId="{A17FA20C-5F2A-4C09-AA75-6A4F9DB8BEC5}" destId="{C0FFF8F3-1A6E-4434-AF1B-7EA5B4FC5A7A}" srcOrd="0" destOrd="0" presId="urn:microsoft.com/office/officeart/2005/8/layout/vList2"/>
    <dgm:cxn modelId="{A37975E1-E5A5-4FE2-8A43-091CC612A4BE}" type="presOf" srcId="{D0A945EB-FC83-4753-BAAB-A4911BE36782}" destId="{CC68BCF6-4C7A-48F6-AB5E-E7EF292D73D6}" srcOrd="0" destOrd="0" presId="urn:microsoft.com/office/officeart/2005/8/layout/vList2"/>
    <dgm:cxn modelId="{47347F46-5A4F-417B-8DF4-89B7F97EFD1C}" type="presParOf" srcId="{CC68BCF6-4C7A-48F6-AB5E-E7EF292D73D6}" destId="{CB2F33F5-3A8E-4414-8644-87F4C3D43CCC}" srcOrd="0" destOrd="0" presId="urn:microsoft.com/office/officeart/2005/8/layout/vList2"/>
    <dgm:cxn modelId="{16EDAA95-888C-4363-95E7-499B276FFE9D}" type="presParOf" srcId="{CC68BCF6-4C7A-48F6-AB5E-E7EF292D73D6}" destId="{16710382-C821-4EAA-BB01-56DD64D16FBF}" srcOrd="1" destOrd="0" presId="urn:microsoft.com/office/officeart/2005/8/layout/vList2"/>
    <dgm:cxn modelId="{C76A7E4D-0F23-4258-89DD-9453C5D350D9}" type="presParOf" srcId="{CC68BCF6-4C7A-48F6-AB5E-E7EF292D73D6}" destId="{C0FFF8F3-1A6E-4434-AF1B-7EA5B4FC5A7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8CC0C-4F3F-40BD-A8C3-2614627EDC2F}">
      <dsp:nvSpPr>
        <dsp:cNvPr id="0" name=""/>
        <dsp:cNvSpPr/>
      </dsp:nvSpPr>
      <dsp:spPr>
        <a:xfrm>
          <a:off x="3401418" y="0"/>
          <a:ext cx="4828182" cy="48281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 smtClean="0"/>
        </a:p>
      </dsp:txBody>
      <dsp:txXfrm>
        <a:off x="4548111" y="362113"/>
        <a:ext cx="2534795" cy="820790"/>
      </dsp:txXfrm>
    </dsp:sp>
    <dsp:sp modelId="{206578BF-E581-4CFE-B2C5-0A3BA16DECD7}">
      <dsp:nvSpPr>
        <dsp:cNvPr id="0" name=""/>
        <dsp:cNvSpPr/>
      </dsp:nvSpPr>
      <dsp:spPr>
        <a:xfrm>
          <a:off x="197164" y="3050638"/>
          <a:ext cx="1909063" cy="17775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2034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43.560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Millones</a:t>
          </a:r>
          <a:endParaRPr lang="es-ES" sz="1000" kern="1200" dirty="0"/>
        </a:p>
      </dsp:txBody>
      <dsp:txXfrm>
        <a:off x="476740" y="3495024"/>
        <a:ext cx="1349911" cy="8887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F33F5-3A8E-4414-8644-87F4C3D43CCC}">
      <dsp:nvSpPr>
        <dsp:cNvPr id="0" name=""/>
        <dsp:cNvSpPr/>
      </dsp:nvSpPr>
      <dsp:spPr>
        <a:xfrm>
          <a:off x="0" y="3466619"/>
          <a:ext cx="2016224" cy="7818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Genérico</a:t>
          </a:r>
          <a:endParaRPr lang="es-ES" sz="2700" kern="1200" dirty="0"/>
        </a:p>
      </dsp:txBody>
      <dsp:txXfrm>
        <a:off x="38167" y="3504786"/>
        <a:ext cx="1939890" cy="705518"/>
      </dsp:txXfrm>
    </dsp:sp>
    <dsp:sp modelId="{C0FFF8F3-1A6E-4434-AF1B-7EA5B4FC5A7A}">
      <dsp:nvSpPr>
        <dsp:cNvPr id="0" name=""/>
        <dsp:cNvSpPr/>
      </dsp:nvSpPr>
      <dsp:spPr>
        <a:xfrm>
          <a:off x="0" y="216023"/>
          <a:ext cx="2016224" cy="7818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Específico </a:t>
          </a:r>
          <a:endParaRPr lang="es-ES" sz="2700" kern="1200" dirty="0"/>
        </a:p>
      </dsp:txBody>
      <dsp:txXfrm>
        <a:off x="38167" y="254190"/>
        <a:ext cx="1939890" cy="705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A2121-6EFE-4F46-894C-0F604145BE15}" type="datetimeFigureOut">
              <a:rPr lang="es-ES" smtClean="0"/>
              <a:t>15/11/2018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7F710-B233-4494-B890-16750A99CD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3863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7F710-B233-4494-B890-16750A99CDFE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55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39904FD-E136-4326-A8DC-34B6ED6E8703}" type="datetime1">
              <a:rPr lang="es-ES" smtClean="0"/>
              <a:t>15/11/2018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s-ES" smtClean="0"/>
              <a:t>www.adriantodoli.com</a:t>
            </a:r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BF0506D-AA3A-4858-A8BC-1CBD698B61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185A-68C0-4482-BAC3-F986A21DB478}" type="datetime1">
              <a:rPr lang="es-ES" smtClean="0"/>
              <a:t>15/11/2018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www.adriantodoli.com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506D-AA3A-4858-A8BC-1CBD698B61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524C-2027-4D64-956B-A72C39D87EFD}" type="datetime1">
              <a:rPr lang="es-ES" smtClean="0"/>
              <a:t>15/11/2018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www.adriantodoli.com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506D-AA3A-4858-A8BC-1CBD698B61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B4E3-76C6-4E1F-9316-864766B31704}" type="datetime1">
              <a:rPr lang="es-ES" smtClean="0"/>
              <a:t>15/11/2018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www.adriantodoli.com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506D-AA3A-4858-A8BC-1CBD698B615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6FA1-B28A-4171-A6CB-07F6720CE307}" type="datetime1">
              <a:rPr lang="es-ES" smtClean="0"/>
              <a:t>15/11/2018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www.adriantodoli.com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506D-AA3A-4858-A8BC-1CBD698B615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DB96-D7B7-4AD5-8485-AA62D140A559}" type="datetime1">
              <a:rPr lang="es-ES" smtClean="0"/>
              <a:t>15/11/2018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www.adriantodoli.com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506D-AA3A-4858-A8BC-1CBD698B615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49192-5A6F-45B4-983C-A782D7669BC9}" type="datetime1">
              <a:rPr lang="es-ES" smtClean="0"/>
              <a:t>15/11/2018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www.adriantodoli.com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506D-AA3A-4858-A8BC-1CBD698B61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6EE4-C550-4D32-8A45-9A98BBFE3A1A}" type="datetime1">
              <a:rPr lang="es-ES" smtClean="0"/>
              <a:t>15/11/2018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www.adriantodoli.com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506D-AA3A-4858-A8BC-1CBD698B615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FA63-972A-457E-AE41-99A9F9D04197}" type="datetime1">
              <a:rPr lang="es-ES" smtClean="0"/>
              <a:t>15/11/2018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www.adriantodoli.com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506D-AA3A-4858-A8BC-1CBD698B61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CCAA691-9DCC-49D6-8913-DC04DBFEBB52}" type="datetime1">
              <a:rPr lang="es-ES" smtClean="0"/>
              <a:t>15/11/2018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www.adriantodoli.com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506D-AA3A-4858-A8BC-1CBD698B61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7175A9C-A4CA-414A-A3B1-FE96EC4982A2}" type="datetime1">
              <a:rPr lang="es-ES" smtClean="0"/>
              <a:t>15/11/2018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s-ES" smtClean="0"/>
              <a:t>www.adriantodoli.com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BF0506D-AA3A-4858-A8BC-1CBD698B615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3CC4427-90E3-4CCD-87BF-4D52691CF00E}" type="datetime1">
              <a:rPr lang="es-ES" smtClean="0"/>
              <a:t>15/11/2018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s-ES" smtClean="0"/>
              <a:t>www.adriantodoli.com</a:t>
            </a: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BF0506D-AA3A-4858-A8BC-1CBD698B61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/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driantodoli.com/2018/06/04/primera-sentencia-que-condena-a-deliveroo-y-declara-la-laboralidad-del-rider/" TargetMode="External"/><Relationship Id="rId2" Type="http://schemas.openxmlformats.org/officeDocument/2006/relationships/hyperlink" Target="https://adriantodoli.com/2017/10/26/nuevos-indicios-de-laboralidad-la-ajenidad-en-la-marca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adriantodoli.com/2018/09/19/comentario-a-la-sentencia-sobre-los-riders-de-glovo-existe-una-presuncion-de-extralaboralidad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diagramData" Target="../diagrams/data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>Economía de plataforma: cuestiones a tener en cuenta para laboralistas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2348880"/>
            <a:ext cx="7772400" cy="1199704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Dr. Adrián Todolí Signes</a:t>
            </a:r>
          </a:p>
          <a:p>
            <a:r>
              <a:rPr lang="es-ES" sz="1400" dirty="0" smtClean="0"/>
              <a:t>Profesor de Derecho del Trabajo y de la Seguridad Social</a:t>
            </a:r>
            <a:endParaRPr lang="es-ES" sz="1500" dirty="0" smtClean="0"/>
          </a:p>
          <a:p>
            <a:r>
              <a:rPr lang="es-ES" dirty="0" smtClean="0"/>
              <a:t>www.adriantodoli.com	</a:t>
            </a:r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www.adriantodoli.com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115616" y="422108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XIX Congreso ASNALA, Málaga 15,16 y 17 de noviembre.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827" y="4955114"/>
            <a:ext cx="4286250" cy="1905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386" y="4912763"/>
            <a:ext cx="4968614" cy="13565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b="1" dirty="0"/>
              <a:t>SENTENCIA del juzgado nº 6 de Valencia nº 244/2018 de 1 de </a:t>
            </a:r>
            <a:r>
              <a:rPr lang="es-ES" b="1" dirty="0" smtClean="0"/>
              <a:t>junio</a:t>
            </a:r>
          </a:p>
          <a:p>
            <a:r>
              <a:rPr lang="es-ES" dirty="0" smtClean="0"/>
              <a:t>1. </a:t>
            </a:r>
            <a:r>
              <a:rPr lang="es-ES" dirty="0" err="1" smtClean="0"/>
              <a:t>Rider</a:t>
            </a:r>
            <a:r>
              <a:rPr lang="es-ES" dirty="0" smtClean="0"/>
              <a:t> </a:t>
            </a:r>
            <a:r>
              <a:rPr lang="es-ES" dirty="0"/>
              <a:t>está </a:t>
            </a:r>
            <a:r>
              <a:rPr lang="es-ES" b="1" dirty="0"/>
              <a:t>controlado</a:t>
            </a:r>
            <a:r>
              <a:rPr lang="es-ES" dirty="0"/>
              <a:t> por GPS por la empresa controlando además sus tiempos de reparto.</a:t>
            </a:r>
          </a:p>
          <a:p>
            <a:r>
              <a:rPr lang="es-ES" b="1" dirty="0" smtClean="0"/>
              <a:t>2.La </a:t>
            </a:r>
            <a:r>
              <a:rPr lang="es-ES" b="1" dirty="0"/>
              <a:t>plataforma como medio de producción:</a:t>
            </a:r>
            <a:r>
              <a:rPr lang="es-ES" dirty="0"/>
              <a:t> La sentencia recoge que la app y la página web son de </a:t>
            </a:r>
            <a:r>
              <a:rPr lang="es-ES" dirty="0" err="1"/>
              <a:t>Deliveroo</a:t>
            </a:r>
            <a:r>
              <a:rPr lang="es-ES" dirty="0"/>
              <a:t> por lo que el </a:t>
            </a:r>
            <a:r>
              <a:rPr lang="es-ES" dirty="0" err="1"/>
              <a:t>Rider</a:t>
            </a:r>
            <a:r>
              <a:rPr lang="es-ES" dirty="0"/>
              <a:t> carece de estructura empresarial.</a:t>
            </a:r>
          </a:p>
          <a:p>
            <a:r>
              <a:rPr lang="es-ES" dirty="0" smtClean="0"/>
              <a:t>3. El </a:t>
            </a:r>
            <a:r>
              <a:rPr lang="es-ES" b="1" dirty="0"/>
              <a:t>precio</a:t>
            </a:r>
            <a:r>
              <a:rPr lang="es-ES" dirty="0"/>
              <a:t> es fijado por la plataforma </a:t>
            </a:r>
            <a:r>
              <a:rPr lang="es-ES" dirty="0" err="1"/>
              <a:t>Deliveroo</a:t>
            </a:r>
            <a:endParaRPr lang="es-ES" dirty="0"/>
          </a:p>
          <a:p>
            <a:r>
              <a:rPr lang="es-ES" dirty="0" smtClean="0"/>
              <a:t>4. El </a:t>
            </a:r>
            <a:r>
              <a:rPr lang="es-ES" dirty="0" err="1"/>
              <a:t>Rider</a:t>
            </a:r>
            <a:r>
              <a:rPr lang="es-ES" dirty="0"/>
              <a:t> desconoce qué restaurantes están apuntados a la app de </a:t>
            </a:r>
            <a:r>
              <a:rPr lang="es-ES" dirty="0" err="1"/>
              <a:t>deliveroo</a:t>
            </a:r>
            <a:r>
              <a:rPr lang="es-ES" dirty="0"/>
              <a:t> en cada momento y desconoce si hay muchos o pocos pedidos a cada restaurante. </a:t>
            </a:r>
            <a:r>
              <a:rPr lang="es-ES" b="1" dirty="0"/>
              <a:t>La ajenidad en la información</a:t>
            </a:r>
            <a:r>
              <a:rPr lang="es-ES" dirty="0"/>
              <a:t> es uno de </a:t>
            </a:r>
            <a:r>
              <a:rPr lang="es-ES" dirty="0" smtClean="0"/>
              <a:t>los indicios </a:t>
            </a:r>
            <a:r>
              <a:rPr lang="es-ES" dirty="0"/>
              <a:t>de </a:t>
            </a:r>
            <a:r>
              <a:rPr lang="es-ES" dirty="0" err="1"/>
              <a:t>laboraldiad</a:t>
            </a:r>
            <a:r>
              <a:rPr lang="es-ES" dirty="0"/>
              <a:t> del S. XXI </a:t>
            </a:r>
            <a:endParaRPr lang="es-ES" dirty="0" smtClean="0"/>
          </a:p>
          <a:p>
            <a:r>
              <a:rPr lang="es-ES" b="1" dirty="0" smtClean="0">
                <a:hlinkClick r:id="rId2"/>
              </a:rPr>
              <a:t>5. Ajenidad </a:t>
            </a:r>
            <a:r>
              <a:rPr lang="es-ES" b="1" dirty="0">
                <a:hlinkClick r:id="rId2"/>
              </a:rPr>
              <a:t>en la Marca</a:t>
            </a:r>
            <a:r>
              <a:rPr lang="es-ES" dirty="0"/>
              <a:t>: La sentencia indica que los </a:t>
            </a:r>
            <a:r>
              <a:rPr lang="es-ES" dirty="0" err="1"/>
              <a:t>Riders</a:t>
            </a:r>
            <a:r>
              <a:rPr lang="es-ES" dirty="0"/>
              <a:t> son “la cara de </a:t>
            </a:r>
            <a:r>
              <a:rPr lang="es-ES" dirty="0" err="1" smtClean="0"/>
              <a:t>Deliveroo</a:t>
            </a:r>
            <a:r>
              <a:rPr lang="es-ES" dirty="0" smtClean="0"/>
              <a:t>”.</a:t>
            </a:r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www.adriantodoli.com</a:t>
            </a:r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hlinkClick r:id="rId3"/>
              </a:rPr>
              <a:t>Sentencia </a:t>
            </a:r>
            <a:r>
              <a:rPr lang="es-ES" dirty="0" err="1" smtClean="0">
                <a:hlinkClick r:id="rId3"/>
              </a:rPr>
              <a:t>Deliveroo</a:t>
            </a:r>
            <a:r>
              <a:rPr lang="es-ES" dirty="0" smtClean="0">
                <a:hlinkClick r:id="rId3"/>
              </a:rPr>
              <a:t> (Valencia)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11267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ES" dirty="0"/>
              <a:t>Sentencia del juzgado nº39 De Madrid de 3 de septiembre </a:t>
            </a:r>
            <a:endParaRPr lang="es-ES" dirty="0" smtClean="0"/>
          </a:p>
          <a:p>
            <a:pPr algn="just"/>
            <a:r>
              <a:rPr lang="es-ES" dirty="0" smtClean="0"/>
              <a:t>1. ¿</a:t>
            </a:r>
            <a:r>
              <a:rPr lang="es-ES" b="1" dirty="0" smtClean="0"/>
              <a:t>Presunción de </a:t>
            </a:r>
            <a:r>
              <a:rPr lang="es-ES" b="1" dirty="0" err="1" smtClean="0"/>
              <a:t>extralaboralidad</a:t>
            </a:r>
            <a:r>
              <a:rPr lang="es-ES" dirty="0" smtClean="0"/>
              <a:t>?</a:t>
            </a:r>
          </a:p>
          <a:p>
            <a:pPr lvl="1" algn="just"/>
            <a:r>
              <a:rPr lang="es-ES" dirty="0" smtClean="0"/>
              <a:t>“la </a:t>
            </a:r>
            <a:r>
              <a:rPr lang="es-ES" dirty="0"/>
              <a:t>voluntad conjunta y libremente expresada a través de un contrato debe tomarse al menos como punto de partida para su </a:t>
            </a:r>
            <a:r>
              <a:rPr lang="es-ES" dirty="0" smtClean="0"/>
              <a:t>examen”</a:t>
            </a:r>
          </a:p>
          <a:p>
            <a:pPr algn="just"/>
            <a:r>
              <a:rPr lang="es-ES" dirty="0" smtClean="0"/>
              <a:t>2.</a:t>
            </a:r>
            <a:r>
              <a:rPr lang="es-ES" b="1" dirty="0"/>
              <a:t> La reputación online es </a:t>
            </a:r>
            <a:r>
              <a:rPr lang="es-ES" b="1" dirty="0" smtClean="0"/>
              <a:t>irrelevante:</a:t>
            </a:r>
            <a:r>
              <a:rPr lang="es-ES" dirty="0" smtClean="0"/>
              <a:t> </a:t>
            </a:r>
          </a:p>
          <a:p>
            <a:pPr lvl="1" algn="just"/>
            <a:r>
              <a:rPr lang="es-ES" dirty="0" smtClean="0"/>
              <a:t>“</a:t>
            </a:r>
            <a:r>
              <a:rPr lang="es-ES" i="1" dirty="0"/>
              <a:t>El repartidor con más puntos tiene más posibilidades de quedarse con los pedidos que escoja, pero esto no equivale a sancionar al menos puntuado, ya que premiar a unos trabajadores por la superior calidad o cantidad de trabajo no equivale a castigar a los demás</a:t>
            </a:r>
            <a:r>
              <a:rPr lang="es-ES" dirty="0" smtClean="0"/>
              <a:t>”.</a:t>
            </a:r>
          </a:p>
          <a:p>
            <a:endParaRPr lang="es-ES" b="1" dirty="0" smtClean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www.adriantodoli.com</a:t>
            </a:r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hlinkClick r:id="rId2"/>
              </a:rPr>
              <a:t>Sentencia </a:t>
            </a:r>
            <a:r>
              <a:rPr lang="es-ES" dirty="0" err="1" smtClean="0">
                <a:hlinkClick r:id="rId2"/>
              </a:rPr>
              <a:t>Glovo</a:t>
            </a:r>
            <a:r>
              <a:rPr lang="es-ES" dirty="0" smtClean="0">
                <a:hlinkClick r:id="rId2"/>
              </a:rPr>
              <a:t> (Madrid)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479221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ES" b="1" dirty="0"/>
              <a:t>La bicicleta como principal medio de producción</a:t>
            </a:r>
            <a:r>
              <a:rPr lang="es-ES" dirty="0" smtClean="0"/>
              <a:t>:</a:t>
            </a:r>
          </a:p>
          <a:p>
            <a:pPr lvl="1" algn="just"/>
            <a:r>
              <a:rPr lang="es-ES" dirty="0" smtClean="0"/>
              <a:t>“</a:t>
            </a:r>
            <a:r>
              <a:rPr lang="es-ES" i="1" dirty="0"/>
              <a:t>las principales herramientas de trabajo (moto y teléfono móvil) son propiedad del trabajador</a:t>
            </a:r>
            <a:r>
              <a:rPr lang="es-ES" dirty="0" smtClean="0"/>
              <a:t>”.</a:t>
            </a:r>
          </a:p>
          <a:p>
            <a:pPr algn="just"/>
            <a:r>
              <a:rPr lang="es-ES" b="1" dirty="0"/>
              <a:t>La asignación de precios y de zonas de trabajo por parte de </a:t>
            </a:r>
            <a:r>
              <a:rPr lang="es-ES" b="1" dirty="0" err="1"/>
              <a:t>Glovo</a:t>
            </a:r>
            <a:r>
              <a:rPr lang="es-ES" b="1" dirty="0"/>
              <a:t> es irrelevante</a:t>
            </a:r>
            <a:r>
              <a:rPr lang="es-ES" dirty="0"/>
              <a:t>. </a:t>
            </a:r>
            <a:endParaRPr lang="es-ES" dirty="0" smtClean="0"/>
          </a:p>
          <a:p>
            <a:pPr lvl="1" algn="just"/>
            <a:r>
              <a:rPr lang="es-ES" dirty="0" smtClean="0"/>
              <a:t>“</a:t>
            </a:r>
            <a:r>
              <a:rPr lang="es-ES" i="1" dirty="0"/>
              <a:t>No consta el sometimiento del trabajador a una estructura organizativa interna de la Empresa, que sólo decide las tarifas con que abonará los servicios, el lugar de prestación de los mismos, y la herramienta a través de la cual oferta los ‘recados’ (APP) siguiendo un programa informático que busca minimizar la suma de costes”.</a:t>
            </a:r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www.adriantodoli.com</a:t>
            </a:r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677949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www.adriantodoli.com</a:t>
            </a:r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 smtClean="0"/>
              <a:t>Conclusiones ¿Trabajo subordinado</a:t>
            </a:r>
            <a:r>
              <a:rPr lang="es-ES" sz="3200" dirty="0" smtClean="0"/>
              <a:t>?</a:t>
            </a:r>
            <a:endParaRPr lang="es-ES" sz="3200" dirty="0"/>
          </a:p>
        </p:txBody>
      </p:sp>
      <p:pic>
        <p:nvPicPr>
          <p:cNvPr id="1026" name="Picture 2" descr="Resultado de imagen de black mirror caida lib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46730"/>
            <a:ext cx="3923928" cy="282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268760"/>
            <a:ext cx="4501422" cy="236162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4207630"/>
            <a:ext cx="2668943" cy="166314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1556792"/>
            <a:ext cx="2249800" cy="126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5079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s-ES" dirty="0" smtClean="0"/>
          </a:p>
          <a:p>
            <a:pPr lvl="1"/>
            <a:endParaRPr lang="es-ES" dirty="0"/>
          </a:p>
          <a:p>
            <a:pPr lvl="1"/>
            <a:endParaRPr lang="es-ES" dirty="0" smtClean="0"/>
          </a:p>
          <a:p>
            <a:pPr lvl="1"/>
            <a:r>
              <a:rPr lang="es-ES" dirty="0" smtClean="0"/>
              <a:t>Subordinación </a:t>
            </a:r>
            <a:r>
              <a:rPr lang="es-ES" dirty="0" smtClean="0"/>
              <a:t>identificada a través de Evaluaciones de los clientes</a:t>
            </a:r>
          </a:p>
          <a:p>
            <a:pPr lvl="1"/>
            <a:r>
              <a:rPr lang="es-ES" dirty="0" smtClean="0"/>
              <a:t>Mantenimiento del poder disciplinario</a:t>
            </a:r>
          </a:p>
          <a:p>
            <a:pPr lvl="1"/>
            <a:r>
              <a:rPr lang="es-ES" dirty="0" smtClean="0"/>
              <a:t>Instrucciones </a:t>
            </a:r>
            <a:r>
              <a:rPr lang="es-ES" dirty="0" smtClean="0"/>
              <a:t>“necesarias”: La empresa retiene el poder que considera oportuno y dicta las instrucciones que desea</a:t>
            </a:r>
          </a:p>
          <a:p>
            <a:pPr lvl="1"/>
            <a:r>
              <a:rPr lang="es-ES" dirty="0" smtClean="0"/>
              <a:t>Es decir, el trabajador es realmente subordinado, aunque la empresa decida ejercer menor control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www.adriantodoli.com</a:t>
            </a:r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311476"/>
            <a:ext cx="3261405" cy="233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85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1) Búsqueda de la estandarización en la prestación de servicios de todos los que usan la marca: Manual de instrucciones (Manual operaciones)</a:t>
            </a:r>
          </a:p>
          <a:p>
            <a:r>
              <a:rPr lang="es-ES" dirty="0" smtClean="0"/>
              <a:t>2) Ajenidad al medio de producción (</a:t>
            </a:r>
            <a:r>
              <a:rPr lang="es-ES" dirty="0" err="1" smtClean="0"/>
              <a:t>Albiol</a:t>
            </a:r>
            <a:r>
              <a:rPr lang="es-ES" dirty="0" smtClean="0"/>
              <a:t> Montesinos; 1971) más importante: la marca. (El aumento de la competitividad en este mundo globalizado hace que lo importante sea encontrar clientes).</a:t>
            </a:r>
          </a:p>
          <a:p>
            <a:r>
              <a:rPr lang="es-ES" dirty="0" smtClean="0"/>
              <a:t>3) Ajenidad al mercado (Alarcón; 1986): No actúas personalmente en el mercado sino bajo la marca ajena. (Los clientes no son tuyos) </a:t>
            </a:r>
          </a:p>
          <a:p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Ajenidad en la marca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www.adriantodoli.com</a:t>
            </a:r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176382"/>
            <a:ext cx="2249619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82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91264" cy="5746643"/>
          </a:xfrm>
          <a:solidFill>
            <a:schemeClr val="accent4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endParaRPr lang="es-ES" sz="7200" dirty="0" smtClean="0"/>
          </a:p>
          <a:p>
            <a:pPr algn="ctr"/>
            <a:r>
              <a:rPr lang="es-ES" sz="7200" dirty="0" smtClean="0"/>
              <a:t>Muchas gracias</a:t>
            </a:r>
          </a:p>
          <a:p>
            <a:pPr algn="r"/>
            <a:endParaRPr lang="es-ES" sz="2000" dirty="0" smtClean="0"/>
          </a:p>
          <a:p>
            <a:pPr algn="r"/>
            <a:endParaRPr lang="es-ES" sz="2000" dirty="0" smtClean="0"/>
          </a:p>
          <a:p>
            <a:pPr algn="r"/>
            <a:r>
              <a:rPr lang="es-ES" sz="2000" dirty="0" smtClean="0"/>
              <a:t>Dr. Adrián Todolí Signes</a:t>
            </a:r>
          </a:p>
          <a:p>
            <a:pPr lvl="1" algn="r"/>
            <a:r>
              <a:rPr lang="es-ES" sz="1600" dirty="0" smtClean="0"/>
              <a:t>ww.adriantodoli.com</a:t>
            </a:r>
            <a:r>
              <a:rPr lang="es-ES" sz="6800" dirty="0" smtClean="0"/>
              <a:t>	</a:t>
            </a:r>
          </a:p>
          <a:p>
            <a:pPr algn="ctr"/>
            <a:endParaRPr lang="es-ES" sz="7200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756" y="3861048"/>
            <a:ext cx="1368152" cy="84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www.adriantodoli.com</a:t>
            </a:r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275" y="4828276"/>
            <a:ext cx="9175275" cy="194479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772816"/>
            <a:ext cx="8673379" cy="3384376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www.adriantodoli.com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7576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011276"/>
              </p:ext>
            </p:extLst>
          </p:nvPr>
        </p:nvGraphicFramePr>
        <p:xfrm>
          <a:off x="457200" y="1481138"/>
          <a:ext cx="8229600" cy="4828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Aeronáutica		Eco Colaborativa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5004048" y="2492896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	2025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endParaRPr lang="es-ES" dirty="0" smtClean="0">
              <a:solidFill>
                <a:schemeClr val="bg1"/>
              </a:solidFill>
            </a:endParaRPr>
          </a:p>
          <a:p>
            <a:endParaRPr lang="es-ES" dirty="0" smtClean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     335.000 Millones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724128" y="45091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7,5 x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843808" y="609329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Fuente:PwC</a:t>
            </a:r>
            <a:endParaRPr lang="es-ES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www.adriantodoli.com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53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s-ES" dirty="0" smtClean="0"/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nuevo modelo de negocio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www.adriantodoli.com</a:t>
            </a:r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3226598"/>
            <a:ext cx="4765352" cy="267890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366504"/>
            <a:ext cx="4351062" cy="25176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Crowdwork</a:t>
            </a:r>
            <a:r>
              <a:rPr lang="es-ES" dirty="0" smtClean="0"/>
              <a:t> físico</a:t>
            </a:r>
            <a:endParaRPr lang="es-ES" dirty="0"/>
          </a:p>
        </p:txBody>
      </p:sp>
      <p:graphicFrame>
        <p:nvGraphicFramePr>
          <p:cNvPr id="16" name="15 Diagrama"/>
          <p:cNvGraphicFramePr/>
          <p:nvPr>
            <p:extLst>
              <p:ext uri="{D42A27DB-BD31-4B8C-83A1-F6EECF244321}">
                <p14:modId xmlns:p14="http://schemas.microsoft.com/office/powerpoint/2010/main" val="608449666"/>
              </p:ext>
            </p:extLst>
          </p:nvPr>
        </p:nvGraphicFramePr>
        <p:xfrm>
          <a:off x="539552" y="1196752"/>
          <a:ext cx="201622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5805264"/>
            <a:ext cx="36385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624" y="3068960"/>
            <a:ext cx="1219200" cy="54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1059" y="3915644"/>
            <a:ext cx="1461856" cy="857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89316" y="6071964"/>
            <a:ext cx="2124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60032" y="2996952"/>
            <a:ext cx="34956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27784" y="1196752"/>
            <a:ext cx="1707985" cy="147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4048" y="2420888"/>
            <a:ext cx="17430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528" y="2420888"/>
            <a:ext cx="21907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88271" y="3109346"/>
            <a:ext cx="2499714" cy="1446826"/>
          </a:xfrm>
          <a:prstGeom prst="rect">
            <a:avLst/>
          </a:prstGeo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www.adriantodoli.com</a:t>
            </a:r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40152" y="1331362"/>
            <a:ext cx="2127146" cy="4762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s-ES" dirty="0" smtClean="0"/>
          </a:p>
          <a:p>
            <a:r>
              <a:rPr lang="es-ES" dirty="0" smtClean="0"/>
              <a:t>Subordinación como elemento subjetivo de aplicación del Derecho del trabajo.</a:t>
            </a:r>
          </a:p>
          <a:p>
            <a:r>
              <a:rPr lang="es-ES" dirty="0" smtClean="0"/>
              <a:t>Dependencia y ajenidad</a:t>
            </a:r>
          </a:p>
          <a:p>
            <a:r>
              <a:rPr lang="es-ES" dirty="0" smtClean="0"/>
              <a:t>Empresa no dicta instrucciones de cómo realizar el trabajo</a:t>
            </a:r>
          </a:p>
          <a:p>
            <a:r>
              <a:rPr lang="es-ES" dirty="0" smtClean="0"/>
              <a:t>Tampoco ordena cuándo –horario- y cuánto –jornada- trabajar.</a:t>
            </a:r>
          </a:p>
          <a:p>
            <a:r>
              <a:rPr lang="es-ES" dirty="0" smtClean="0"/>
              <a:t>El trabajador aporta sus propios materiales de trabajo –coche-,  sufraga los gastos –gasolina, seguro-  asume los riesgos del negocio –accidentes-.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Efectos laborales de la “</a:t>
            </a:r>
            <a:r>
              <a:rPr lang="es-ES" dirty="0" err="1" smtClean="0"/>
              <a:t>Uber</a:t>
            </a:r>
            <a:r>
              <a:rPr lang="es-ES" dirty="0" smtClean="0"/>
              <a:t> </a:t>
            </a:r>
            <a:r>
              <a:rPr lang="es-ES" dirty="0" err="1" smtClean="0"/>
              <a:t>economy</a:t>
            </a:r>
            <a:r>
              <a:rPr lang="es-ES" dirty="0" smtClean="0"/>
              <a:t>” (</a:t>
            </a:r>
            <a:r>
              <a:rPr lang="es-ES" dirty="0" err="1" smtClean="0"/>
              <a:t>Crowdwork</a:t>
            </a:r>
            <a:r>
              <a:rPr lang="es-ES" dirty="0" smtClean="0"/>
              <a:t> específico offline)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www.adriantodoli.com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1352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¿Realmente es un trabajo “no subordinado”? 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www.adriantodoli.com</a:t>
            </a:r>
            <a:endParaRPr lang="es-ES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4127"/>
            <a:ext cx="8229600" cy="439998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11968"/>
          </a:xfrm>
        </p:spPr>
        <p:txBody>
          <a:bodyPr>
            <a:normAutofit lnSpcReduction="10000"/>
          </a:bodyPr>
          <a:lstStyle/>
          <a:p>
            <a:r>
              <a:rPr lang="es-ES" sz="1800" dirty="0" smtClean="0"/>
              <a:t>Australia</a:t>
            </a:r>
          </a:p>
          <a:p>
            <a:pPr lvl="1"/>
            <a:r>
              <a:rPr lang="es-ES" sz="1400" b="1" dirty="0" smtClean="0"/>
              <a:t>2017</a:t>
            </a:r>
            <a:r>
              <a:rPr lang="es-ES" sz="1400" dirty="0" smtClean="0"/>
              <a:t> Resolución del </a:t>
            </a:r>
            <a:r>
              <a:rPr lang="es-ES" sz="1400" dirty="0" err="1" smtClean="0"/>
              <a:t>FairWork</a:t>
            </a:r>
            <a:r>
              <a:rPr lang="es-ES" sz="1400" dirty="0" smtClean="0"/>
              <a:t>. Asunto </a:t>
            </a:r>
            <a:r>
              <a:rPr lang="es-ES" sz="1400" dirty="0" err="1" smtClean="0"/>
              <a:t>Kaseris</a:t>
            </a:r>
            <a:r>
              <a:rPr lang="es-ES" sz="1400" dirty="0" smtClean="0"/>
              <a:t> vs </a:t>
            </a:r>
            <a:r>
              <a:rPr lang="es-ES" sz="1400" dirty="0" err="1" smtClean="0"/>
              <a:t>Raiser</a:t>
            </a:r>
            <a:r>
              <a:rPr lang="es-ES" sz="1400" dirty="0" smtClean="0"/>
              <a:t> </a:t>
            </a:r>
            <a:r>
              <a:rPr lang="es-ES" sz="1400" dirty="0" err="1" smtClean="0"/>
              <a:t>Pacific</a:t>
            </a:r>
            <a:r>
              <a:rPr lang="es-ES" sz="1400" dirty="0" smtClean="0"/>
              <a:t> FWC 6610.</a:t>
            </a:r>
          </a:p>
          <a:p>
            <a:r>
              <a:rPr lang="es-ES" sz="1800" dirty="0" smtClean="0"/>
              <a:t>Estados Unidos</a:t>
            </a:r>
          </a:p>
          <a:p>
            <a:pPr lvl="1"/>
            <a:r>
              <a:rPr lang="es-ES" sz="1400" b="1" dirty="0" smtClean="0"/>
              <a:t>2015</a:t>
            </a:r>
            <a:r>
              <a:rPr lang="es-ES" sz="1400" dirty="0" smtClean="0"/>
              <a:t> Asunto </a:t>
            </a:r>
            <a:r>
              <a:rPr lang="es-ES" sz="1400" dirty="0" err="1" smtClean="0"/>
              <a:t>Berwic</a:t>
            </a:r>
            <a:r>
              <a:rPr lang="es-ES" sz="1400" dirty="0" smtClean="0"/>
              <a:t> v. Uber Superior </a:t>
            </a:r>
            <a:r>
              <a:rPr lang="es-ES" sz="1400" dirty="0" err="1" smtClean="0"/>
              <a:t>Court</a:t>
            </a:r>
            <a:r>
              <a:rPr lang="es-ES" sz="1400" dirty="0" smtClean="0"/>
              <a:t> of California, 16 de junio 2015</a:t>
            </a:r>
          </a:p>
          <a:p>
            <a:pPr lvl="1"/>
            <a:r>
              <a:rPr lang="es-ES" sz="1400" b="1" dirty="0" smtClean="0"/>
              <a:t>2015</a:t>
            </a:r>
            <a:r>
              <a:rPr lang="es-ES" sz="1400" dirty="0" smtClean="0"/>
              <a:t> Asunto </a:t>
            </a:r>
            <a:r>
              <a:rPr lang="es-ES" sz="1400" dirty="0" err="1" smtClean="0"/>
              <a:t>O´Connor</a:t>
            </a:r>
            <a:r>
              <a:rPr lang="es-ES" sz="1400" dirty="0" smtClean="0"/>
              <a:t> v Uber </a:t>
            </a:r>
            <a:r>
              <a:rPr lang="es-ES" sz="1400" dirty="0" err="1" smtClean="0"/>
              <a:t>Distric</a:t>
            </a:r>
            <a:r>
              <a:rPr lang="es-ES" sz="1400" dirty="0" smtClean="0"/>
              <a:t> </a:t>
            </a:r>
            <a:r>
              <a:rPr lang="es-ES" sz="1400" dirty="0" err="1" smtClean="0"/>
              <a:t>Court</a:t>
            </a:r>
            <a:r>
              <a:rPr lang="es-ES" sz="1400" dirty="0" smtClean="0"/>
              <a:t> </a:t>
            </a:r>
            <a:r>
              <a:rPr lang="es-ES" sz="1400" dirty="0" err="1" smtClean="0"/>
              <a:t>for</a:t>
            </a:r>
            <a:r>
              <a:rPr lang="es-ES" sz="1400" dirty="0" smtClean="0"/>
              <a:t> </a:t>
            </a:r>
            <a:r>
              <a:rPr lang="es-ES" sz="1400" dirty="0" err="1" smtClean="0"/>
              <a:t>Nothern</a:t>
            </a:r>
            <a:r>
              <a:rPr lang="es-ES" sz="1400" dirty="0" smtClean="0"/>
              <a:t> </a:t>
            </a:r>
            <a:r>
              <a:rPr lang="es-ES" sz="1400" dirty="0" err="1" smtClean="0"/>
              <a:t>Distric</a:t>
            </a:r>
            <a:r>
              <a:rPr lang="es-ES" sz="1400" dirty="0" smtClean="0"/>
              <a:t> of California 11 de marzo de 2015</a:t>
            </a:r>
          </a:p>
          <a:p>
            <a:pPr lvl="1"/>
            <a:r>
              <a:rPr lang="es-ES" sz="1400" b="1" dirty="0" smtClean="0"/>
              <a:t>2018</a:t>
            </a:r>
            <a:r>
              <a:rPr lang="es-ES" sz="1400" dirty="0" smtClean="0"/>
              <a:t> Charles Lee et al v. </a:t>
            </a:r>
            <a:r>
              <a:rPr lang="es-ES" sz="1400" dirty="0" err="1" smtClean="0"/>
              <a:t>Dynamex</a:t>
            </a:r>
            <a:r>
              <a:rPr lang="es-ES" sz="1400" dirty="0" smtClean="0"/>
              <a:t> </a:t>
            </a:r>
            <a:r>
              <a:rPr lang="es-ES" sz="1400" dirty="0" err="1" smtClean="0"/>
              <a:t>operations</a:t>
            </a:r>
            <a:r>
              <a:rPr lang="es-ES" sz="1400" dirty="0" smtClean="0"/>
              <a:t> West </a:t>
            </a:r>
            <a:r>
              <a:rPr lang="es-ES" sz="1400" dirty="0" err="1" smtClean="0"/>
              <a:t>inc</a:t>
            </a:r>
            <a:r>
              <a:rPr lang="es-ES" sz="1400" dirty="0" smtClean="0"/>
              <a:t>, </a:t>
            </a:r>
            <a:r>
              <a:rPr lang="es-ES" sz="1400" dirty="0" err="1" smtClean="0"/>
              <a:t>Suprem</a:t>
            </a:r>
            <a:r>
              <a:rPr lang="es-ES" sz="1400" dirty="0" smtClean="0"/>
              <a:t> </a:t>
            </a:r>
            <a:r>
              <a:rPr lang="es-ES" sz="1400" dirty="0" err="1" smtClean="0"/>
              <a:t>Court</a:t>
            </a:r>
            <a:r>
              <a:rPr lang="es-ES" sz="1400" dirty="0" smtClean="0"/>
              <a:t> of California, 30 de abril de 2018</a:t>
            </a:r>
          </a:p>
          <a:p>
            <a:r>
              <a:rPr lang="es-ES" sz="1800" dirty="0" smtClean="0"/>
              <a:t>Francia</a:t>
            </a:r>
          </a:p>
          <a:p>
            <a:pPr lvl="1"/>
            <a:r>
              <a:rPr lang="es-ES" sz="1400" b="1" dirty="0" smtClean="0"/>
              <a:t>2017</a:t>
            </a:r>
            <a:r>
              <a:rPr lang="es-ES" sz="1400" dirty="0" smtClean="0"/>
              <a:t> </a:t>
            </a:r>
            <a:r>
              <a:rPr lang="es-ES" sz="1400" dirty="0" err="1" smtClean="0"/>
              <a:t>Court</a:t>
            </a:r>
            <a:r>
              <a:rPr lang="es-ES" sz="1400" dirty="0" smtClean="0"/>
              <a:t> </a:t>
            </a:r>
            <a:r>
              <a:rPr lang="es-ES" sz="1400" dirty="0" err="1" smtClean="0"/>
              <a:t>d´Appel</a:t>
            </a:r>
            <a:r>
              <a:rPr lang="es-ES" sz="1400" dirty="0" smtClean="0"/>
              <a:t> de París. Le </a:t>
            </a:r>
            <a:r>
              <a:rPr lang="es-ES" sz="1400" dirty="0" err="1" smtClean="0"/>
              <a:t>Cab</a:t>
            </a:r>
            <a:r>
              <a:rPr lang="es-ES" sz="1400" dirty="0" smtClean="0"/>
              <a:t> 13 </a:t>
            </a:r>
            <a:r>
              <a:rPr lang="es-ES" sz="1400" dirty="0"/>
              <a:t>diciembre 2017 </a:t>
            </a:r>
            <a:r>
              <a:rPr lang="es-ES" sz="1400" dirty="0" smtClean="0"/>
              <a:t>.</a:t>
            </a:r>
          </a:p>
          <a:p>
            <a:r>
              <a:rPr lang="es-ES" sz="1800" dirty="0" smtClean="0"/>
              <a:t>Reino Unido</a:t>
            </a:r>
          </a:p>
          <a:p>
            <a:pPr lvl="1"/>
            <a:r>
              <a:rPr lang="es-ES" sz="1400" b="1" dirty="0" smtClean="0"/>
              <a:t>2016</a:t>
            </a:r>
            <a:r>
              <a:rPr lang="es-ES" sz="1400" dirty="0" smtClean="0"/>
              <a:t> </a:t>
            </a:r>
            <a:r>
              <a:rPr lang="es-ES" sz="1400" dirty="0" err="1" smtClean="0"/>
              <a:t>Employment</a:t>
            </a:r>
            <a:r>
              <a:rPr lang="es-ES" sz="1400" dirty="0" smtClean="0"/>
              <a:t> Tribunal of London de 26 de octubre de 2016 </a:t>
            </a:r>
            <a:r>
              <a:rPr lang="es-ES" sz="1400" dirty="0" err="1" smtClean="0"/>
              <a:t>Aslam</a:t>
            </a:r>
            <a:r>
              <a:rPr lang="es-ES" sz="1400" dirty="0" smtClean="0"/>
              <a:t> V Uber Confirmada por el </a:t>
            </a:r>
            <a:r>
              <a:rPr lang="es-ES" sz="1400" dirty="0" err="1" smtClean="0"/>
              <a:t>Employment</a:t>
            </a:r>
            <a:r>
              <a:rPr lang="es-ES" sz="1400" dirty="0" smtClean="0"/>
              <a:t> Appeal Tribunal en 10 de noviembre de 2017.</a:t>
            </a:r>
          </a:p>
          <a:p>
            <a:r>
              <a:rPr lang="es-ES" sz="1800" dirty="0" smtClean="0"/>
              <a:t>Brasil</a:t>
            </a:r>
          </a:p>
          <a:p>
            <a:pPr lvl="1"/>
            <a:r>
              <a:rPr lang="es-ES" sz="1400" b="1" dirty="0" smtClean="0"/>
              <a:t>2017 </a:t>
            </a:r>
            <a:r>
              <a:rPr lang="es-ES" sz="1400" dirty="0" smtClean="0"/>
              <a:t>Juez </a:t>
            </a:r>
            <a:r>
              <a:rPr lang="es-ES" sz="1400" dirty="0"/>
              <a:t>del Trabajo Titular del 33er Juzgado del Trabajo de Belo </a:t>
            </a:r>
            <a:r>
              <a:rPr lang="es-ES" sz="1400" dirty="0" smtClean="0"/>
              <a:t>Horizonte Uber.</a:t>
            </a:r>
          </a:p>
          <a:p>
            <a:r>
              <a:rPr lang="es-ES" sz="1800" dirty="0" smtClean="0"/>
              <a:t>España</a:t>
            </a:r>
          </a:p>
          <a:p>
            <a:pPr lvl="1"/>
            <a:r>
              <a:rPr lang="es-ES" sz="1400" b="1" dirty="0" smtClean="0"/>
              <a:t>2018</a:t>
            </a:r>
            <a:r>
              <a:rPr lang="es-ES" sz="1400" dirty="0" smtClean="0"/>
              <a:t> Juzgado de los Social nº6 de Valencia 244/2018 de 1 de junio Caso </a:t>
            </a:r>
            <a:r>
              <a:rPr lang="es-ES" sz="1400" dirty="0" err="1" smtClean="0"/>
              <a:t>Deliveroo</a:t>
            </a:r>
            <a:r>
              <a:rPr lang="es-ES" sz="1400" dirty="0" smtClean="0"/>
              <a:t>.</a:t>
            </a:r>
          </a:p>
          <a:p>
            <a:pPr lvl="1"/>
            <a:r>
              <a:rPr lang="es-ES" sz="1400" b="1" dirty="0" smtClean="0"/>
              <a:t>2018</a:t>
            </a:r>
            <a:r>
              <a:rPr lang="es-ES" sz="1400" dirty="0" smtClean="0"/>
              <a:t> SJS 11 </a:t>
            </a:r>
            <a:r>
              <a:rPr lang="es-ES" sz="1400" dirty="0"/>
              <a:t>Barcelona 29 de mayo 2018 (núm. 213/2018</a:t>
            </a:r>
            <a:r>
              <a:rPr lang="es-ES" sz="1400" dirty="0" smtClean="0"/>
              <a:t>) Caso </a:t>
            </a:r>
            <a:r>
              <a:rPr lang="es-ES" sz="1400" dirty="0" err="1" smtClean="0"/>
              <a:t>Take</a:t>
            </a:r>
            <a:r>
              <a:rPr lang="es-ES" sz="1400" dirty="0" smtClean="0"/>
              <a:t> </a:t>
            </a:r>
            <a:r>
              <a:rPr lang="es-ES" sz="1400" dirty="0" err="1" smtClean="0"/>
              <a:t>it</a:t>
            </a:r>
            <a:r>
              <a:rPr lang="es-ES" sz="1400" dirty="0" smtClean="0"/>
              <a:t> </a:t>
            </a:r>
            <a:r>
              <a:rPr lang="es-ES" sz="1400" dirty="0" err="1" smtClean="0"/>
              <a:t>Easy</a:t>
            </a:r>
            <a:endParaRPr lang="es-ES" sz="1400" dirty="0" smtClean="0"/>
          </a:p>
          <a:p>
            <a:pPr lvl="1"/>
            <a:endParaRPr lang="es-ES" sz="1400" dirty="0" smtClean="0"/>
          </a:p>
          <a:p>
            <a:endParaRPr lang="es-ES" sz="180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www.adriantodoli.com</a:t>
            </a:r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Sentencias </a:t>
            </a:r>
            <a:r>
              <a:rPr lang="es-ES" dirty="0" err="1" smtClean="0"/>
              <a:t>Faborables</a:t>
            </a:r>
            <a:r>
              <a:rPr lang="es-ES" dirty="0" smtClean="0"/>
              <a:t> al trabajador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256714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2000" dirty="0" smtClean="0"/>
              <a:t>EEUU</a:t>
            </a:r>
          </a:p>
          <a:p>
            <a:pPr lvl="1"/>
            <a:r>
              <a:rPr lang="es-ES" sz="1600" b="1" dirty="0" smtClean="0"/>
              <a:t>2015</a:t>
            </a:r>
            <a:r>
              <a:rPr lang="es-ES" sz="1600" dirty="0" smtClean="0"/>
              <a:t> </a:t>
            </a:r>
            <a:r>
              <a:rPr lang="es-ES" sz="1600" dirty="0" err="1" smtClean="0"/>
              <a:t>Berwick</a:t>
            </a:r>
            <a:r>
              <a:rPr lang="es-ES" sz="1600" dirty="0" smtClean="0"/>
              <a:t> v Uber Superior </a:t>
            </a:r>
            <a:r>
              <a:rPr lang="es-ES" sz="1600" dirty="0" err="1" smtClean="0"/>
              <a:t>Court</a:t>
            </a:r>
            <a:r>
              <a:rPr lang="es-ES" sz="1600" dirty="0" smtClean="0"/>
              <a:t> of </a:t>
            </a:r>
            <a:r>
              <a:rPr lang="es-ES" sz="1600" dirty="0" err="1" smtClean="0"/>
              <a:t>Califrnia</a:t>
            </a:r>
            <a:r>
              <a:rPr lang="es-ES" sz="1600" dirty="0" smtClean="0"/>
              <a:t> 16 de junio </a:t>
            </a:r>
          </a:p>
          <a:p>
            <a:pPr lvl="1"/>
            <a:r>
              <a:rPr lang="es-ES" sz="1600" b="1" dirty="0" smtClean="0"/>
              <a:t>2016</a:t>
            </a:r>
            <a:r>
              <a:rPr lang="es-ES" sz="1600" dirty="0" smtClean="0"/>
              <a:t> </a:t>
            </a:r>
            <a:r>
              <a:rPr lang="es-ES" sz="1600" dirty="0" err="1" smtClean="0"/>
              <a:t>Cotter</a:t>
            </a:r>
            <a:r>
              <a:rPr lang="es-ES" sz="1600" dirty="0" smtClean="0"/>
              <a:t> v </a:t>
            </a:r>
            <a:r>
              <a:rPr lang="es-ES" sz="1600" dirty="0" err="1" smtClean="0"/>
              <a:t>Lyft</a:t>
            </a:r>
            <a:r>
              <a:rPr lang="es-ES" sz="1600" dirty="0" smtClean="0"/>
              <a:t> </a:t>
            </a:r>
            <a:r>
              <a:rPr lang="es-ES" sz="1600" dirty="0" err="1" smtClean="0"/>
              <a:t>Tribuanl</a:t>
            </a:r>
            <a:r>
              <a:rPr lang="es-ES" sz="1600" dirty="0" smtClean="0"/>
              <a:t> </a:t>
            </a:r>
            <a:r>
              <a:rPr lang="es-ES" sz="1600" dirty="0" err="1" smtClean="0"/>
              <a:t>Distrto</a:t>
            </a:r>
            <a:r>
              <a:rPr lang="es-ES" sz="1600" dirty="0" smtClean="0"/>
              <a:t> norte de california 11 de marzo </a:t>
            </a:r>
          </a:p>
          <a:p>
            <a:pPr lvl="1"/>
            <a:r>
              <a:rPr lang="es-ES" sz="1600" b="1" dirty="0" smtClean="0"/>
              <a:t>2018</a:t>
            </a:r>
            <a:r>
              <a:rPr lang="es-ES" sz="1600" dirty="0" smtClean="0"/>
              <a:t> </a:t>
            </a:r>
            <a:r>
              <a:rPr lang="es-ES" sz="1600" dirty="0" err="1" smtClean="0"/>
              <a:t>Raef</a:t>
            </a:r>
            <a:r>
              <a:rPr lang="es-ES" sz="1600" dirty="0" smtClean="0"/>
              <a:t> </a:t>
            </a:r>
            <a:r>
              <a:rPr lang="es-ES" sz="1600" dirty="0" err="1" smtClean="0"/>
              <a:t>Lawson</a:t>
            </a:r>
            <a:r>
              <a:rPr lang="es-ES" sz="1600" dirty="0" smtClean="0"/>
              <a:t> v </a:t>
            </a:r>
            <a:r>
              <a:rPr lang="es-ES" sz="1600" dirty="0" err="1" smtClean="0"/>
              <a:t>Grubhub</a:t>
            </a:r>
            <a:r>
              <a:rPr lang="es-ES" sz="1600" dirty="0" smtClean="0"/>
              <a:t> Tribunal Distrito norte de california 8 de febrero</a:t>
            </a:r>
          </a:p>
          <a:p>
            <a:r>
              <a:rPr lang="es-ES" sz="2000" dirty="0" smtClean="0"/>
              <a:t>Francia</a:t>
            </a:r>
          </a:p>
          <a:p>
            <a:pPr lvl="1"/>
            <a:r>
              <a:rPr lang="es-ES" sz="1600" b="1" dirty="0" smtClean="0"/>
              <a:t>2017</a:t>
            </a:r>
            <a:r>
              <a:rPr lang="es-ES" sz="1600" dirty="0" smtClean="0"/>
              <a:t> Corte apelación parís de 20 de abril de 2017 caso </a:t>
            </a:r>
            <a:r>
              <a:rPr lang="es-ES" sz="1600" dirty="0" err="1" smtClean="0"/>
              <a:t>Take</a:t>
            </a:r>
            <a:r>
              <a:rPr lang="es-ES" sz="1600" dirty="0" smtClean="0"/>
              <a:t> </a:t>
            </a:r>
            <a:r>
              <a:rPr lang="es-ES" sz="1600" dirty="0" err="1" smtClean="0"/>
              <a:t>it</a:t>
            </a:r>
            <a:r>
              <a:rPr lang="es-ES" sz="1600" dirty="0" smtClean="0"/>
              <a:t> </a:t>
            </a:r>
            <a:r>
              <a:rPr lang="es-ES" sz="1600" dirty="0" err="1" smtClean="0"/>
              <a:t>Easy</a:t>
            </a:r>
            <a:endParaRPr lang="es-ES" sz="1600" dirty="0" smtClean="0"/>
          </a:p>
          <a:p>
            <a:pPr lvl="1"/>
            <a:r>
              <a:rPr lang="es-ES" sz="1600" b="1" dirty="0" smtClean="0"/>
              <a:t>2017</a:t>
            </a:r>
            <a:r>
              <a:rPr lang="es-ES" sz="1600" dirty="0" smtClean="0"/>
              <a:t> Corte apelación París de 9 de noviembre de 2017 </a:t>
            </a:r>
            <a:r>
              <a:rPr lang="es-ES" sz="1600" dirty="0" err="1" smtClean="0"/>
              <a:t>Deliveroo</a:t>
            </a:r>
            <a:endParaRPr lang="es-ES" sz="1600" dirty="0" smtClean="0"/>
          </a:p>
          <a:p>
            <a:pPr lvl="1"/>
            <a:r>
              <a:rPr lang="es-ES" sz="1600" b="1" dirty="0" smtClean="0"/>
              <a:t>2018</a:t>
            </a:r>
            <a:r>
              <a:rPr lang="es-ES" sz="1600" dirty="0" smtClean="0"/>
              <a:t> Primera instancia 29 de enero de 2018 Caso Uber</a:t>
            </a:r>
          </a:p>
          <a:p>
            <a:r>
              <a:rPr lang="es-ES" sz="2000" dirty="0" smtClean="0"/>
              <a:t>Italia</a:t>
            </a:r>
          </a:p>
          <a:p>
            <a:pPr lvl="1"/>
            <a:r>
              <a:rPr lang="es-ES" sz="1600" b="1" dirty="0" smtClean="0"/>
              <a:t>2018</a:t>
            </a:r>
            <a:r>
              <a:rPr lang="es-ES" sz="1600" dirty="0" smtClean="0"/>
              <a:t> Tribunal Labora de </a:t>
            </a:r>
            <a:r>
              <a:rPr lang="es-ES" sz="1600" dirty="0" err="1" smtClean="0"/>
              <a:t>Turin</a:t>
            </a:r>
            <a:r>
              <a:rPr lang="es-ES" sz="1600" dirty="0" smtClean="0"/>
              <a:t> Sentencia 7 de mayo de 2018 </a:t>
            </a:r>
            <a:r>
              <a:rPr lang="es-ES" sz="1600" dirty="0" err="1" smtClean="0"/>
              <a:t>Foodora</a:t>
            </a:r>
            <a:endParaRPr lang="es-ES" sz="1600" dirty="0" smtClean="0"/>
          </a:p>
          <a:p>
            <a:pPr lvl="1"/>
            <a:r>
              <a:rPr lang="es-ES" sz="1600" b="1" dirty="0" smtClean="0"/>
              <a:t>2018</a:t>
            </a:r>
            <a:r>
              <a:rPr lang="es-ES" sz="1600" dirty="0" smtClean="0"/>
              <a:t> Tribunal Laboral de </a:t>
            </a:r>
            <a:r>
              <a:rPr lang="es-ES" sz="1600" dirty="0" err="1" smtClean="0"/>
              <a:t>Milan</a:t>
            </a:r>
            <a:r>
              <a:rPr lang="es-ES" sz="1600" dirty="0" smtClean="0"/>
              <a:t> (</a:t>
            </a:r>
            <a:r>
              <a:rPr lang="es-ES" sz="1600" dirty="0" err="1" smtClean="0"/>
              <a:t>Foodhino</a:t>
            </a:r>
            <a:r>
              <a:rPr lang="es-ES" sz="1600" dirty="0" smtClean="0"/>
              <a:t> Caso 1853/2018)</a:t>
            </a:r>
          </a:p>
          <a:p>
            <a:r>
              <a:rPr lang="es-ES" sz="2000" dirty="0" smtClean="0"/>
              <a:t>Brasil</a:t>
            </a:r>
          </a:p>
          <a:p>
            <a:pPr lvl="1"/>
            <a:r>
              <a:rPr lang="es-ES" sz="1600" dirty="0" smtClean="0"/>
              <a:t>Juez trabajo 23 de </a:t>
            </a:r>
            <a:r>
              <a:rPr lang="es-ES" sz="1600" dirty="0" err="1" smtClean="0"/>
              <a:t>Belorizonte</a:t>
            </a:r>
            <a:r>
              <a:rPr lang="es-ES" sz="1600" dirty="0" smtClean="0"/>
              <a:t> Caso Uber</a:t>
            </a:r>
          </a:p>
          <a:p>
            <a:r>
              <a:rPr lang="es-ES" sz="2000" dirty="0" smtClean="0"/>
              <a:t>España</a:t>
            </a:r>
          </a:p>
          <a:p>
            <a:pPr lvl="1"/>
            <a:r>
              <a:rPr lang="es-ES" sz="1600" dirty="0" smtClean="0"/>
              <a:t>Juzgado 39 de Madrid de 3 de septiembre. </a:t>
            </a:r>
            <a:r>
              <a:rPr lang="es-ES" sz="1600" dirty="0" err="1" smtClean="0"/>
              <a:t>Glovo</a:t>
            </a:r>
            <a:r>
              <a:rPr lang="es-ES" sz="1600" dirty="0" smtClean="0"/>
              <a:t>.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www.adriantodoli.com</a:t>
            </a:r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Sentencias favorables a la Plataforma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8761224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2209</TotalTime>
  <Words>746</Words>
  <Application>Microsoft Office PowerPoint</Application>
  <PresentationFormat>Presentación en pantalla (4:3)</PresentationFormat>
  <Paragraphs>112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Calibri</vt:lpstr>
      <vt:lpstr>Lucida Sans Unicode</vt:lpstr>
      <vt:lpstr>Verdana</vt:lpstr>
      <vt:lpstr>Wingdings 2</vt:lpstr>
      <vt:lpstr>Wingdings 3</vt:lpstr>
      <vt:lpstr>Concurrencia</vt:lpstr>
      <vt:lpstr>  Economía de plataforma: cuestiones a tener en cuenta para laboralistas</vt:lpstr>
      <vt:lpstr>Presentación de PowerPoint</vt:lpstr>
      <vt:lpstr>Aeronáutica  Eco Colaborativa</vt:lpstr>
      <vt:lpstr>El nuevo modelo de negocio</vt:lpstr>
      <vt:lpstr>Crowdwork físico</vt:lpstr>
      <vt:lpstr>Efectos laborales de la “Uber economy” (Crowdwork específico offline)</vt:lpstr>
      <vt:lpstr>¿Realmente es un trabajo “no subordinado”? </vt:lpstr>
      <vt:lpstr>Sentencias Faborables al trabajador</vt:lpstr>
      <vt:lpstr>Sentencias favorables a la Plataforma</vt:lpstr>
      <vt:lpstr>Sentencia Deliveroo (Valencia)</vt:lpstr>
      <vt:lpstr>Sentencia Glovo (Madrid)</vt:lpstr>
      <vt:lpstr>Presentación de PowerPoint</vt:lpstr>
      <vt:lpstr>Conclusiones ¿Trabajo subordinado?</vt:lpstr>
      <vt:lpstr>Presentación de PowerPoint</vt:lpstr>
      <vt:lpstr>Ajenidad en la marca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444</dc:creator>
  <cp:lastModifiedBy>Usuario de Windows</cp:lastModifiedBy>
  <cp:revision>131</cp:revision>
  <dcterms:created xsi:type="dcterms:W3CDTF">2015-10-12T12:41:28Z</dcterms:created>
  <dcterms:modified xsi:type="dcterms:W3CDTF">2018-11-15T11:15:00Z</dcterms:modified>
  <cp:contentStatus/>
</cp:coreProperties>
</file>